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52"/>
  </p:notesMasterIdLst>
  <p:sldIdLst>
    <p:sldId id="294" r:id="rId3"/>
    <p:sldId id="259" r:id="rId4"/>
    <p:sldId id="260" r:id="rId5"/>
    <p:sldId id="261" r:id="rId6"/>
    <p:sldId id="277" r:id="rId7"/>
    <p:sldId id="288" r:id="rId8"/>
    <p:sldId id="341" r:id="rId9"/>
    <p:sldId id="342" r:id="rId10"/>
    <p:sldId id="343" r:id="rId11"/>
    <p:sldId id="344" r:id="rId12"/>
    <p:sldId id="345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5" r:id="rId29"/>
    <p:sldId id="324" r:id="rId30"/>
    <p:sldId id="295" r:id="rId31"/>
    <p:sldId id="296" r:id="rId32"/>
    <p:sldId id="297" r:id="rId33"/>
    <p:sldId id="298" r:id="rId34"/>
    <p:sldId id="299" r:id="rId35"/>
    <p:sldId id="300" r:id="rId36"/>
    <p:sldId id="308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7" r:id="rId48"/>
    <p:sldId id="338" r:id="rId49"/>
    <p:sldId id="339" r:id="rId50"/>
    <p:sldId id="34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C69"/>
    <a:srgbClr val="85C985"/>
    <a:srgbClr val="F95555"/>
    <a:srgbClr val="ADE4A0"/>
    <a:srgbClr val="AEBCE4"/>
    <a:srgbClr val="E5ADAD"/>
    <a:srgbClr val="EEDAF2"/>
    <a:srgbClr val="FAFDCF"/>
    <a:srgbClr val="B0F0DB"/>
    <a:srgbClr val="BF6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2-13T17:59:30.06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248 50,'-25'24,"25"26,0 0,25 0,-25 49,0-24,0-25,25-1,-25 1</inkml:trace>
  <inkml:trace contextRef="#ctx0" brushRef="#br0" timeOffset="265">397 0,'-25'25,"25"0,25 24,-25 26,0-25,24 24,-24 1,0-25,25-1,-25-24,0 25,0-50</inkml:trace>
  <inkml:trace contextRef="#ctx0" brushRef="#br0" timeOffset="561">0 497,'25'-49,"25"24,-1-25,25 0,1 25,24 25,-50-25,1 25</inkml:trace>
  <inkml:trace contextRef="#ctx0" brushRef="#br0" timeOffset="826">50 696,'25'-25,"24"-24,1 24,-1-25,26 25,-1 0,-25 0,1 25,-1 0,-49-24,25 24</inkml:trace>
  <inkml:trace contextRef="#ctx0" brushRef="#br0" timeOffset="1107">620 50,'-25'0,"25"24,0 1,0 25,0 25,0-1,0 1,25-25,-25-1,0-24,24 25,-24-25,0 0,25-25,-25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2F27-5C9D-4BCA-927D-7974F00CA96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609D-E29B-486C-BB0F-AE86B6445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0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35ADC5-4E4B-44ED-8C86-C4BBD5D17995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BB64E0-3278-4CAF-9694-BFCE7A9E7437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B602E-2CB4-4B99-9C87-FECDD5DE068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98DF4F-2A47-4413-B2C2-F65F63229B56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6609D-E29B-486C-BB0F-AE86B64456B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75A1-1162-41CB-BDEF-5E6B1D417C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C3EB9CA-8D35-4DE3-96AE-6DB97DE7BE4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87FA615-7CCB-4FC8-A686-50B377395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VbIaK6PLrR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13890"/>
              </p:ext>
            </p:extLst>
          </p:nvPr>
        </p:nvGraphicFramePr>
        <p:xfrm>
          <a:off x="990600" y="1143000"/>
          <a:ext cx="7654228" cy="3655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97535"/>
                <a:gridCol w="7056693"/>
              </a:tblGrid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Water</a:t>
                      </a:r>
                      <a:r>
                        <a:rPr lang="en-US" sz="2400" baseline="0" dirty="0" smtClean="0">
                          <a:effectLst/>
                        </a:rPr>
                        <a:t> boils.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 bicycle changes color as it rusts</a:t>
                      </a:r>
                      <a:r>
                        <a:rPr lang="en-US" sz="2400" dirty="0" smtClean="0">
                          <a:effectLst/>
                        </a:rPr>
                        <a:t>.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 solid is crushed to a powder</a:t>
                      </a:r>
                      <a:r>
                        <a:rPr lang="en-US" sz="2400" dirty="0" smtClean="0">
                          <a:effectLst/>
                        </a:rPr>
                        <a:t>.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Two substances are mixed and light is produced</a:t>
                      </a:r>
                      <a:r>
                        <a:rPr lang="en-US" sz="2400" dirty="0" smtClean="0">
                          <a:effectLst/>
                        </a:rPr>
                        <a:t>.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Puddle evaporates.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Chocolate syrup is dissolved in milk.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 marshmallow is </a:t>
                      </a:r>
                      <a:r>
                        <a:rPr lang="en-US" sz="2400" dirty="0" smtClean="0">
                          <a:effectLst/>
                        </a:rPr>
                        <a:t>burned </a:t>
                      </a:r>
                      <a:r>
                        <a:rPr lang="en-US" sz="2400" dirty="0">
                          <a:effectLst/>
                        </a:rPr>
                        <a:t>over a campfire.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72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8.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 marshmallow is cut in half.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0" y="118009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441" y="164399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0836" y="24501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0324" y="294642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4957" y="20327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7355" y="342492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7071" y="388659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6785" y="434825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084"/>
            <a:ext cx="8054424" cy="62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>
            <a:normAutofit fontScale="90000"/>
          </a:bodyPr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4. Catalyst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8229600" cy="2590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speeds up </a:t>
            </a:r>
            <a:r>
              <a:rPr lang="en-US" sz="2800" dirty="0" err="1" smtClean="0">
                <a:latin typeface="Comic Sans MS" pitchFamily="66" charset="0"/>
              </a:rPr>
              <a:t>rxn</a:t>
            </a:r>
            <a:r>
              <a:rPr lang="en-US" sz="2800" dirty="0" smtClean="0">
                <a:latin typeface="Comic Sans MS" pitchFamily="66" charset="0"/>
              </a:rPr>
              <a:t> w/o being used </a:t>
            </a:r>
          </a:p>
          <a:p>
            <a:r>
              <a:rPr lang="en-US" sz="2800" dirty="0" smtClean="0">
                <a:latin typeface="Comic Sans MS" pitchFamily="66" charset="0"/>
              </a:rPr>
              <a:t>Less activation energy is needed</a:t>
            </a:r>
          </a:p>
          <a:p>
            <a:r>
              <a:rPr lang="en-US" sz="2800" dirty="0">
                <a:latin typeface="Comic Sans MS" pitchFamily="66" charset="0"/>
              </a:rPr>
              <a:t>L</a:t>
            </a:r>
            <a:r>
              <a:rPr lang="en-US" sz="2800" dirty="0" smtClean="0">
                <a:latin typeface="Comic Sans MS" pitchFamily="66" charset="0"/>
              </a:rPr>
              <a:t>owers the activated complex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9387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types of reactions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What do you observe about this reaction?</a:t>
            </a:r>
          </a:p>
          <a:p>
            <a:r>
              <a:rPr lang="en-US" dirty="0" smtClean="0"/>
              <a:t>What are the atoms doing?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rxn is known as….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02544" y="511175"/>
            <a:ext cx="3429000" cy="717550"/>
            <a:chOff x="864" y="1584"/>
            <a:chExt cx="2160" cy="45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16" y="1584"/>
              <a:ext cx="528" cy="432"/>
              <a:chOff x="2256" y="1728"/>
              <a:chExt cx="528" cy="432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256" y="1728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304" y="177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32" y="1584"/>
              <a:ext cx="528" cy="432"/>
              <a:chOff x="1152" y="3504"/>
              <a:chExt cx="528" cy="43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64" y="1584"/>
              <a:ext cx="432" cy="432"/>
              <a:chOff x="864" y="1584"/>
              <a:chExt cx="432" cy="432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393" cy="4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903" y="1627"/>
                <a:ext cx="3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bg1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</p:grp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1296" y="1632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592" y="158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869873" y="497320"/>
            <a:ext cx="1981200" cy="685800"/>
            <a:chOff x="3264" y="1632"/>
            <a:chExt cx="1248" cy="432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264" y="1632"/>
              <a:ext cx="528" cy="432"/>
              <a:chOff x="1152" y="3504"/>
              <a:chExt cx="528" cy="432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984" y="1632"/>
              <a:ext cx="528" cy="432"/>
              <a:chOff x="1152" y="3504"/>
              <a:chExt cx="528" cy="432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3648" y="1632"/>
              <a:ext cx="432" cy="432"/>
              <a:chOff x="864" y="1584"/>
              <a:chExt cx="432" cy="432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393" cy="4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903" y="1627"/>
                <a:ext cx="3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 dirty="0">
                    <a:latin typeface="Arial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Arial" charset="0"/>
                  </a:rPr>
                  <a:t>C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1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47688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Combination/Synthesis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16363"/>
          </a:xfrm>
        </p:spPr>
        <p:txBody>
          <a:bodyPr/>
          <a:lstStyle/>
          <a:p>
            <a:pPr marL="0" indent="0" fontAlgn="t">
              <a:buNone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/>
              <a:t>     </a:t>
            </a:r>
            <a:r>
              <a:rPr lang="en-US" b="1" dirty="0"/>
              <a:t>+    </a:t>
            </a:r>
            <a:r>
              <a:rPr lang="en-US" b="1" dirty="0" smtClean="0">
                <a:solidFill>
                  <a:srgbClr val="0070C0"/>
                </a:solidFill>
              </a:rPr>
              <a:t>B</a:t>
            </a:r>
            <a:r>
              <a:rPr lang="en-US" b="1" dirty="0" smtClean="0"/>
              <a:t>              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B</a:t>
            </a:r>
          </a:p>
          <a:p>
            <a:pPr marL="0" indent="0" fontAlgn="t">
              <a:buNone/>
            </a:pPr>
            <a:endParaRPr lang="en-US" sz="11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47800" y="266700"/>
            <a:ext cx="3429000" cy="717550"/>
            <a:chOff x="864" y="1584"/>
            <a:chExt cx="2160" cy="45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016" y="1584"/>
              <a:ext cx="528" cy="432"/>
              <a:chOff x="2256" y="1728"/>
              <a:chExt cx="528" cy="432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256" y="1728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304" y="177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632" y="1584"/>
              <a:ext cx="528" cy="432"/>
              <a:chOff x="1152" y="3504"/>
              <a:chExt cx="528" cy="43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charset="0"/>
                  </a:rPr>
                  <a:t>O</a:t>
                </a:r>
                <a:endParaRPr lang="en-US" dirty="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864" y="1584"/>
              <a:ext cx="432" cy="432"/>
              <a:chOff x="864" y="1584"/>
              <a:chExt cx="432" cy="432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393" cy="4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903" y="1627"/>
                <a:ext cx="3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bg1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</p:grp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1296" y="1632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592" y="158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984173" y="210849"/>
            <a:ext cx="1981200" cy="685800"/>
            <a:chOff x="3264" y="1632"/>
            <a:chExt cx="1248" cy="432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264" y="1632"/>
              <a:ext cx="528" cy="432"/>
              <a:chOff x="1152" y="3504"/>
              <a:chExt cx="528" cy="432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984" y="1632"/>
              <a:ext cx="528" cy="432"/>
              <a:chOff x="1152" y="3504"/>
              <a:chExt cx="528" cy="432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charset="0"/>
                  </a:rPr>
                  <a:t>O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3648" y="1632"/>
              <a:ext cx="432" cy="432"/>
              <a:chOff x="864" y="1584"/>
              <a:chExt cx="432" cy="432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393" cy="4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903" y="1627"/>
                <a:ext cx="3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 dirty="0">
                    <a:latin typeface="Arial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Arial" charset="0"/>
                  </a:rPr>
                  <a:t>C</a:t>
                </a:r>
                <a:endParaRPr lang="en-US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675425" y="4184073"/>
            <a:ext cx="339548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Mg </a:t>
            </a:r>
            <a:r>
              <a:rPr lang="en-US" sz="2800" baseline="-25000" dirty="0">
                <a:latin typeface="Comic Sans MS" pitchFamily="66" charset="0"/>
              </a:rPr>
              <a:t>(s)</a:t>
            </a:r>
            <a:r>
              <a:rPr lang="en-US" sz="2800" dirty="0">
                <a:latin typeface="Comic Sans MS" pitchFamily="66" charset="0"/>
              </a:rPr>
              <a:t> + N</a:t>
            </a:r>
            <a:r>
              <a:rPr lang="en-US" sz="2800" baseline="-25000" dirty="0">
                <a:latin typeface="Comic Sans MS" pitchFamily="66" charset="0"/>
              </a:rPr>
              <a:t>2 (g)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</a:t>
            </a:r>
            <a:r>
              <a:rPr lang="en-US" sz="2800" dirty="0" smtClean="0">
                <a:latin typeface="Symbol" pitchFamily="18" charset="2"/>
              </a:rPr>
              <a:t>®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822373" y="4057484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en-US" sz="3200" dirty="0">
                <a:latin typeface="Comic Sans MS" pitchFamily="66" charset="0"/>
              </a:rPr>
              <a:t>Mg</a:t>
            </a:r>
            <a:r>
              <a:rPr lang="en-US" sz="3200" baseline="-25000" dirty="0">
                <a:latin typeface="Comic Sans MS" pitchFamily="66" charset="0"/>
              </a:rPr>
              <a:t>3</a:t>
            </a:r>
            <a:r>
              <a:rPr lang="en-US" sz="3200" dirty="0">
                <a:latin typeface="Comic Sans MS" pitchFamily="66" charset="0"/>
              </a:rPr>
              <a:t>N</a:t>
            </a:r>
            <a:r>
              <a:rPr lang="en-US" sz="3200" baseline="-25000" dirty="0">
                <a:latin typeface="Comic Sans MS" pitchFamily="66" charset="0"/>
              </a:rPr>
              <a:t>2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aseline="-25000" dirty="0">
                <a:latin typeface="Comic Sans MS" pitchFamily="66" charset="0"/>
              </a:rPr>
              <a:t>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8541" y="3048000"/>
            <a:ext cx="2873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always</a:t>
            </a:r>
            <a:r>
              <a:rPr lang="en-US" sz="2800" dirty="0"/>
              <a:t> </a:t>
            </a:r>
            <a:r>
              <a:rPr lang="en-US" sz="2800" b="1" dirty="0"/>
              <a:t>1</a:t>
            </a:r>
            <a:r>
              <a:rPr lang="en-US" sz="2800" dirty="0"/>
              <a:t>  product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71615" y="3059668"/>
            <a:ext cx="1141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i="1" dirty="0">
                <a:solidFill>
                  <a:srgbClr val="FF0000"/>
                </a:solidFill>
              </a:rPr>
              <a:t>forms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6199" y="3098116"/>
            <a:ext cx="3216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dirty="0"/>
              <a:t>multiple reactants</a:t>
            </a:r>
          </a:p>
        </p:txBody>
      </p:sp>
    </p:spTree>
    <p:extLst>
      <p:ext uri="{BB962C8B-B14F-4D97-AF65-F5344CB8AC3E}">
        <p14:creationId xmlns:p14="http://schemas.microsoft.com/office/powerpoint/2010/main" val="42545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4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6818" y="406256"/>
            <a:ext cx="2535238" cy="990600"/>
            <a:chOff x="1091" y="1973"/>
            <a:chExt cx="1597" cy="624"/>
          </a:xfrm>
        </p:grpSpPr>
        <p:sp>
          <p:nvSpPr>
            <p:cNvPr id="5" name="Text Box 221"/>
            <p:cNvSpPr txBox="1">
              <a:spLocks noChangeArrowheads="1"/>
            </p:cNvSpPr>
            <p:nvPr/>
          </p:nvSpPr>
          <p:spPr bwMode="auto">
            <a:xfrm>
              <a:off x="2256" y="205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28" y="2012"/>
              <a:ext cx="528" cy="528"/>
              <a:chOff x="1392" y="2276"/>
              <a:chExt cx="528" cy="528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92" y="2276"/>
                <a:ext cx="528" cy="528"/>
              </a:xfrm>
              <a:prstGeom prst="ellipse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Text Box 231"/>
              <p:cNvSpPr txBox="1">
                <a:spLocks noChangeArrowheads="1"/>
              </p:cNvSpPr>
              <p:nvPr/>
            </p:nvSpPr>
            <p:spPr bwMode="auto">
              <a:xfrm>
                <a:off x="1416" y="2365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charset="0"/>
                  </a:rPr>
                  <a:t>Cl</a:t>
                </a:r>
                <a:endParaRPr lang="en-US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91" y="1973"/>
              <a:ext cx="637" cy="624"/>
              <a:chOff x="1091" y="1997"/>
              <a:chExt cx="637" cy="624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1104" y="1997"/>
                <a:ext cx="624" cy="624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" name="Text Box 234"/>
              <p:cNvSpPr txBox="1">
                <a:spLocks noChangeArrowheads="1"/>
              </p:cNvSpPr>
              <p:nvPr/>
            </p:nvSpPr>
            <p:spPr bwMode="auto">
              <a:xfrm>
                <a:off x="1091" y="2108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 dirty="0">
                    <a:solidFill>
                      <a:schemeClr val="tx2"/>
                    </a:solidFill>
                    <a:latin typeface="Arial" charset="0"/>
                  </a:rPr>
                  <a:t>Na</a:t>
                </a:r>
                <a:endParaRPr lang="en-US" dirty="0"/>
              </a:p>
            </p:txBody>
          </p:sp>
        </p:grp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662055" y="376310"/>
            <a:ext cx="2895600" cy="990600"/>
            <a:chOff x="2832" y="1944"/>
            <a:chExt cx="1824" cy="624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832" y="1992"/>
              <a:ext cx="576" cy="528"/>
              <a:chOff x="624" y="2256"/>
              <a:chExt cx="576" cy="528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624" y="2256"/>
                <a:ext cx="528" cy="528"/>
              </a:xfrm>
              <a:prstGeom prst="ellipse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Text Box 228"/>
              <p:cNvSpPr txBox="1">
                <a:spLocks noChangeArrowheads="1"/>
              </p:cNvSpPr>
              <p:nvPr/>
            </p:nvSpPr>
            <p:spPr bwMode="auto">
              <a:xfrm>
                <a:off x="720" y="2304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charset="0"/>
                  </a:rPr>
                  <a:t>Cl</a:t>
                </a:r>
                <a:endParaRPr lang="en-US" dirty="0"/>
              </a:p>
            </p:txBody>
          </p:sp>
        </p:grpSp>
        <p:sp>
          <p:nvSpPr>
            <p:cNvPr id="14" name="Text Box 235"/>
            <p:cNvSpPr txBox="1">
              <a:spLocks noChangeArrowheads="1"/>
            </p:cNvSpPr>
            <p:nvPr/>
          </p:nvSpPr>
          <p:spPr bwMode="auto">
            <a:xfrm>
              <a:off x="3600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032" y="1944"/>
              <a:ext cx="624" cy="624"/>
              <a:chOff x="1440" y="1968"/>
              <a:chExt cx="624" cy="624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624" cy="624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Text Box 239"/>
              <p:cNvSpPr txBox="1">
                <a:spLocks noChangeArrowheads="1"/>
              </p:cNvSpPr>
              <p:nvPr/>
            </p:nvSpPr>
            <p:spPr bwMode="auto">
              <a:xfrm>
                <a:off x="1440" y="2112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 dirty="0">
                    <a:solidFill>
                      <a:schemeClr val="tx2"/>
                    </a:solidFill>
                    <a:latin typeface="Arial" charset="0"/>
                  </a:rPr>
                  <a:t>Na</a:t>
                </a:r>
                <a:endParaRPr lang="en-US" dirty="0"/>
              </a:p>
            </p:txBody>
          </p:sp>
        </p:grpSp>
      </p:grpSp>
      <p:sp>
        <p:nvSpPr>
          <p:cNvPr id="2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observe about this reaction?</a:t>
            </a:r>
          </a:p>
          <a:p>
            <a:r>
              <a:rPr lang="en-US" dirty="0" smtClean="0"/>
              <a:t>What are the atoms doing?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rxn is known as….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85555" y="353291"/>
            <a:ext cx="2476500" cy="990600"/>
            <a:chOff x="1128" y="1879"/>
            <a:chExt cx="1560" cy="624"/>
          </a:xfrm>
        </p:grpSpPr>
        <p:sp>
          <p:nvSpPr>
            <p:cNvPr id="5" name="Text Box 221"/>
            <p:cNvSpPr txBox="1">
              <a:spLocks noChangeArrowheads="1"/>
            </p:cNvSpPr>
            <p:nvPr/>
          </p:nvSpPr>
          <p:spPr bwMode="auto">
            <a:xfrm>
              <a:off x="2256" y="1993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 dirty="0">
                  <a:sym typeface="Symbol" pitchFamily="18" charset="2"/>
                </a:rPr>
                <a:t></a:t>
              </a:r>
              <a:endParaRPr lang="en-US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733" y="1938"/>
              <a:ext cx="528" cy="528"/>
              <a:chOff x="1397" y="2202"/>
              <a:chExt cx="528" cy="528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97" y="2202"/>
                <a:ext cx="528" cy="528"/>
              </a:xfrm>
              <a:prstGeom prst="ellipse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Text Box 231"/>
              <p:cNvSpPr txBox="1">
                <a:spLocks noChangeArrowheads="1"/>
              </p:cNvSpPr>
              <p:nvPr/>
            </p:nvSpPr>
            <p:spPr bwMode="auto">
              <a:xfrm>
                <a:off x="1445" y="23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charset="0"/>
                  </a:rPr>
                  <a:t>Cl</a:t>
                </a:r>
                <a:endParaRPr lang="en-US" dirty="0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128" y="1879"/>
              <a:ext cx="624" cy="624"/>
              <a:chOff x="1128" y="1903"/>
              <a:chExt cx="624" cy="624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1128" y="1903"/>
                <a:ext cx="624" cy="624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" name="Text Box 234"/>
              <p:cNvSpPr txBox="1">
                <a:spLocks noChangeArrowheads="1"/>
              </p:cNvSpPr>
              <p:nvPr/>
            </p:nvSpPr>
            <p:spPr bwMode="auto">
              <a:xfrm>
                <a:off x="1128" y="2032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 dirty="0">
                    <a:solidFill>
                      <a:schemeClr val="tx2"/>
                    </a:solidFill>
                    <a:latin typeface="Arial" charset="0"/>
                  </a:rPr>
                  <a:t>Na</a:t>
                </a:r>
                <a:endParaRPr lang="en-US" dirty="0"/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824845" y="353291"/>
            <a:ext cx="2895600" cy="990600"/>
            <a:chOff x="2832" y="1944"/>
            <a:chExt cx="1824" cy="6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832" y="1992"/>
              <a:ext cx="576" cy="528"/>
              <a:chOff x="624" y="2256"/>
              <a:chExt cx="576" cy="528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624" y="2256"/>
                <a:ext cx="528" cy="528"/>
              </a:xfrm>
              <a:prstGeom prst="ellipse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Text Box 228"/>
              <p:cNvSpPr txBox="1">
                <a:spLocks noChangeArrowheads="1"/>
              </p:cNvSpPr>
              <p:nvPr/>
            </p:nvSpPr>
            <p:spPr bwMode="auto">
              <a:xfrm>
                <a:off x="720" y="2304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Cl</a:t>
                </a:r>
                <a:endParaRPr lang="en-US"/>
              </a:p>
            </p:txBody>
          </p:sp>
        </p:grpSp>
        <p:sp>
          <p:nvSpPr>
            <p:cNvPr id="14" name="Text Box 235"/>
            <p:cNvSpPr txBox="1">
              <a:spLocks noChangeArrowheads="1"/>
            </p:cNvSpPr>
            <p:nvPr/>
          </p:nvSpPr>
          <p:spPr bwMode="auto">
            <a:xfrm>
              <a:off x="3600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4032" y="1944"/>
              <a:ext cx="624" cy="624"/>
              <a:chOff x="1440" y="1968"/>
              <a:chExt cx="624" cy="624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624" cy="624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Text Box 239"/>
              <p:cNvSpPr txBox="1">
                <a:spLocks noChangeArrowheads="1"/>
              </p:cNvSpPr>
              <p:nvPr/>
            </p:nvSpPr>
            <p:spPr bwMode="auto">
              <a:xfrm>
                <a:off x="1440" y="2112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Na</a:t>
                </a: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1828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Decomposition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1"/>
            <a:ext cx="8915400" cy="2242810"/>
          </a:xfrm>
        </p:spPr>
        <p:txBody>
          <a:bodyPr/>
          <a:lstStyle/>
          <a:p>
            <a:pPr marL="0" indent="0" fontAlgn="t"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B </a:t>
            </a:r>
            <a:r>
              <a:rPr lang="en-US" b="1" dirty="0" smtClean="0"/>
              <a:t>                        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/>
              <a:t>      +   </a:t>
            </a:r>
            <a:r>
              <a:rPr lang="en-US" b="1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  <a:p>
            <a:pPr marL="0" indent="0" fontAlgn="t">
              <a:buNone/>
            </a:pPr>
            <a:r>
              <a:rPr lang="en-US" sz="2800" dirty="0"/>
              <a:t>Always </a:t>
            </a:r>
            <a:r>
              <a:rPr lang="en-US" sz="2800" b="1" dirty="0"/>
              <a:t>1</a:t>
            </a:r>
            <a:r>
              <a:rPr lang="en-US" sz="2800" dirty="0" smtClean="0"/>
              <a:t> </a:t>
            </a:r>
            <a:r>
              <a:rPr lang="en-US" sz="2800" dirty="0"/>
              <a:t>reactant </a:t>
            </a:r>
            <a:r>
              <a:rPr lang="en-US" sz="2800" dirty="0" smtClean="0"/>
              <a:t>    </a:t>
            </a:r>
            <a:r>
              <a:rPr lang="en-US" i="1" dirty="0" smtClean="0">
                <a:latin typeface="Bodoni MT" pitchFamily="18" charset="0"/>
              </a:rPr>
              <a:t>breaks down    </a:t>
            </a:r>
            <a:r>
              <a:rPr lang="en-US" dirty="0" smtClean="0"/>
              <a:t> </a:t>
            </a:r>
            <a:r>
              <a:rPr lang="en-US" sz="2800" dirty="0" smtClean="0"/>
              <a:t>into multiple </a:t>
            </a:r>
            <a:r>
              <a:rPr lang="en-US" sz="2800" dirty="0"/>
              <a:t>products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6332" y="4157990"/>
            <a:ext cx="429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Compound  falls apart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grpSp>
        <p:nvGrpSpPr>
          <p:cNvPr id="21" name="Group 23"/>
          <p:cNvGrpSpPr/>
          <p:nvPr/>
        </p:nvGrpSpPr>
        <p:grpSpPr>
          <a:xfrm>
            <a:off x="894483" y="4804274"/>
            <a:ext cx="4349461" cy="1288473"/>
            <a:chOff x="975014" y="4807527"/>
            <a:chExt cx="2725882" cy="838200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975014" y="4807527"/>
              <a:ext cx="2725882" cy="838200"/>
            </a:xfrm>
            <a:prstGeom prst="rect">
              <a:avLst/>
            </a:prstGeom>
            <a:noFill/>
          </p:spPr>
          <p:txBody>
            <a:bodyPr vert="horz" lIns="92075" tIns="46038" rIns="92075" bIns="46038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>
                  <a:latin typeface="Comic Sans MS" pitchFamily="66" charset="0"/>
                </a:rPr>
                <a:t>     NiCO</a:t>
              </a:r>
              <a:r>
                <a:rPr lang="en-US" sz="4000" baseline="-25000" dirty="0" smtClean="0">
                  <a:latin typeface="Comic Sans MS" pitchFamily="66" charset="0"/>
                </a:rPr>
                <a:t>3</a:t>
              </a:r>
              <a:r>
                <a:rPr lang="en-US" dirty="0" smtClean="0">
                  <a:latin typeface="Comic Sans MS" pitchFamily="66" charset="0"/>
                </a:rPr>
                <a:t> </a:t>
              </a:r>
              <a:r>
                <a:rPr lang="en-US" baseline="-25000" dirty="0" smtClean="0">
                  <a:latin typeface="Comic Sans MS" pitchFamily="66" charset="0"/>
                </a:rPr>
                <a:t>(aq)  </a:t>
              </a:r>
              <a:r>
                <a:rPr lang="en-US" dirty="0" smtClean="0">
                  <a:latin typeface="Comic Sans MS" pitchFamily="66" charset="0"/>
                </a:rPr>
                <a:t>        </a:t>
              </a:r>
              <a:r>
                <a:rPr lang="en-US" dirty="0" smtClean="0">
                  <a:latin typeface="Comic Sans MS" pitchFamily="66" charset="0"/>
                  <a:sym typeface="Symbol"/>
                </a:rPr>
                <a:t></a:t>
              </a:r>
              <a:endParaRPr lang="en-US" dirty="0" smtClean="0">
                <a:latin typeface="Comic Sans MS" pitchFamily="66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985655" y="5250871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4"/>
          <p:cNvGrpSpPr/>
          <p:nvPr/>
        </p:nvGrpSpPr>
        <p:grpSpPr>
          <a:xfrm>
            <a:off x="5659581" y="4778191"/>
            <a:ext cx="2955059" cy="579438"/>
            <a:chOff x="3625850" y="4267200"/>
            <a:chExt cx="2955059" cy="579438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5133109" y="4267200"/>
              <a:ext cx="1447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n-US" sz="3200" dirty="0">
                  <a:latin typeface="Comic Sans MS" pitchFamily="66" charset="0"/>
                </a:rPr>
                <a:t>+ Ni </a:t>
              </a:r>
              <a:r>
                <a:rPr lang="en-US" sz="3200" baseline="-25000" dirty="0">
                  <a:latin typeface="Comic Sans MS" pitchFamily="66" charset="0"/>
                </a:rPr>
                <a:t>(s)</a:t>
              </a: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625850" y="4267200"/>
              <a:ext cx="137636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n-US" sz="3200" dirty="0">
                  <a:latin typeface="Comic Sans MS" pitchFamily="66" charset="0"/>
                </a:rPr>
                <a:t>CO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  <a:r>
                <a:rPr lang="en-US" sz="3200" dirty="0">
                  <a:latin typeface="Comic Sans MS" pitchFamily="66" charset="0"/>
                </a:rPr>
                <a:t> </a:t>
              </a:r>
              <a:r>
                <a:rPr lang="en-US" sz="3200" baseline="-25000" dirty="0">
                  <a:latin typeface="Comic Sans MS" pitchFamily="66" charset="0"/>
                </a:rPr>
                <a:t>(g)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8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What do you observe about this reaction?</a:t>
            </a:r>
          </a:p>
          <a:p>
            <a:r>
              <a:rPr lang="en-US" dirty="0" smtClean="0"/>
              <a:t>What are the atoms doing?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rxn is known as….</a:t>
            </a:r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19100" y="339436"/>
            <a:ext cx="4495800" cy="1371600"/>
            <a:chOff x="336" y="1824"/>
            <a:chExt cx="2832" cy="864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064" y="1944"/>
              <a:ext cx="572" cy="624"/>
              <a:chOff x="1008" y="2208"/>
              <a:chExt cx="572" cy="624"/>
            </a:xfrm>
          </p:grpSpPr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572" cy="62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1008" y="2352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Arial" charset="0"/>
                  </a:rPr>
                  <a:t> Zn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36" y="1824"/>
              <a:ext cx="1344" cy="864"/>
              <a:chOff x="336" y="1776"/>
              <a:chExt cx="1344" cy="864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1104" y="2112"/>
                <a:ext cx="576" cy="528"/>
                <a:chOff x="624" y="2256"/>
                <a:chExt cx="576" cy="528"/>
              </a:xfrm>
            </p:grpSpPr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36" y="2112"/>
                <a:ext cx="576" cy="528"/>
                <a:chOff x="624" y="2256"/>
                <a:chExt cx="576" cy="528"/>
              </a:xfrm>
            </p:grpSpPr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672" y="1776"/>
                <a:ext cx="624" cy="624"/>
                <a:chOff x="1344" y="2496"/>
                <a:chExt cx="624" cy="624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1344" y="2496"/>
                  <a:ext cx="624" cy="624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640"/>
                  <a:ext cx="62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10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Cu</a:t>
                  </a:r>
                  <a:endParaRPr lang="en-US"/>
                </a:p>
              </p:txBody>
            </p:sp>
          </p:grpSp>
        </p:grp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680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 dirty="0"/>
                <a:t>+</a:t>
              </a:r>
              <a:endParaRPr lang="en-US" dirty="0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324475" y="339436"/>
            <a:ext cx="3657600" cy="1371600"/>
            <a:chOff x="3264" y="1824"/>
            <a:chExt cx="2304" cy="864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264" y="1824"/>
              <a:ext cx="1344" cy="864"/>
              <a:chOff x="3264" y="1872"/>
              <a:chExt cx="1344" cy="864"/>
            </a:xfrm>
          </p:grpSpPr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4032" y="2208"/>
                <a:ext cx="576" cy="528"/>
                <a:chOff x="624" y="2256"/>
                <a:chExt cx="576" cy="528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264" y="2208"/>
                <a:ext cx="576" cy="528"/>
                <a:chOff x="624" y="2256"/>
                <a:chExt cx="576" cy="528"/>
              </a:xfrm>
            </p:grpSpPr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3648" y="1872"/>
                <a:ext cx="572" cy="624"/>
                <a:chOff x="1008" y="2208"/>
                <a:chExt cx="572" cy="624"/>
              </a:xfrm>
            </p:grpSpPr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2208"/>
                  <a:ext cx="572" cy="624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008" y="2352"/>
                  <a:ext cx="52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 dirty="0">
                      <a:solidFill>
                        <a:schemeClr val="bg1"/>
                      </a:solidFill>
                      <a:latin typeface="Arial" charset="0"/>
                    </a:rPr>
                    <a:t> Zn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4944" y="1944"/>
              <a:ext cx="624" cy="624"/>
              <a:chOff x="1344" y="2496"/>
              <a:chExt cx="624" cy="624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624" cy="62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1344" y="2640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Cu</a:t>
                </a:r>
                <a:endParaRPr lang="en-US"/>
              </a:p>
            </p:txBody>
          </p:sp>
        </p:grp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4608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9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036"/>
            <a:ext cx="8229600" cy="6511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 Replacement/Displacement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1"/>
            <a:ext cx="8982075" cy="1524000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en-US" b="1" dirty="0" smtClean="0"/>
              <a:t>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AB</a:t>
            </a:r>
            <a:r>
              <a:rPr lang="en-US" b="1" dirty="0" smtClean="0"/>
              <a:t>      </a:t>
            </a:r>
            <a:r>
              <a:rPr lang="en-US" b="1" dirty="0"/>
              <a:t>+  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C  </a:t>
            </a:r>
            <a:r>
              <a:rPr lang="en-US" b="1" dirty="0" smtClean="0"/>
              <a:t>               </a:t>
            </a:r>
            <a:r>
              <a:rPr lang="en-US" b="1" dirty="0" smtClean="0">
                <a:sym typeface="Wingdings"/>
              </a:rPr>
              <a:t>         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b="1" dirty="0" smtClean="0"/>
              <a:t>   +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t">
              <a:buNone/>
            </a:pPr>
            <a:r>
              <a:rPr lang="en-US" sz="2400" i="1" dirty="0" smtClean="0">
                <a:latin typeface="Bodoni" pitchFamily="18" charset="0"/>
              </a:rPr>
              <a:t>                                                              </a:t>
            </a:r>
            <a:endParaRPr lang="en-US" sz="3000" dirty="0" smtClean="0"/>
          </a:p>
          <a:p>
            <a:pPr marL="0" indent="0" fontAlgn="t">
              <a:buNone/>
            </a:pPr>
            <a:r>
              <a:rPr lang="en-US" dirty="0" smtClean="0"/>
              <a:t>                                                       </a:t>
            </a:r>
            <a:endParaRPr lang="en-US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19100" y="339436"/>
            <a:ext cx="4495800" cy="1371600"/>
            <a:chOff x="336" y="1824"/>
            <a:chExt cx="2832" cy="864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064" y="1944"/>
              <a:ext cx="572" cy="624"/>
              <a:chOff x="1008" y="2208"/>
              <a:chExt cx="572" cy="624"/>
            </a:xfrm>
          </p:grpSpPr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572" cy="62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1008" y="2352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Arial" charset="0"/>
                  </a:rPr>
                  <a:t> Zn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36" y="1824"/>
              <a:ext cx="1344" cy="864"/>
              <a:chOff x="336" y="1776"/>
              <a:chExt cx="1344" cy="864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104" y="2112"/>
                <a:ext cx="576" cy="528"/>
                <a:chOff x="624" y="2256"/>
                <a:chExt cx="576" cy="528"/>
              </a:xfrm>
            </p:grpSpPr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36" y="2112"/>
                <a:ext cx="576" cy="528"/>
                <a:chOff x="624" y="2256"/>
                <a:chExt cx="576" cy="528"/>
              </a:xfrm>
            </p:grpSpPr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672" y="1776"/>
                <a:ext cx="624" cy="624"/>
                <a:chOff x="1344" y="2496"/>
                <a:chExt cx="624" cy="624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1344" y="2496"/>
                  <a:ext cx="624" cy="624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640"/>
                  <a:ext cx="62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10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Cu</a:t>
                  </a:r>
                  <a:endParaRPr lang="en-US"/>
                </a:p>
              </p:txBody>
            </p:sp>
          </p:grpSp>
        </p:grp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680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 dirty="0"/>
                <a:t>+</a:t>
              </a:r>
              <a:endParaRPr lang="en-US" dirty="0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5324475" y="339436"/>
            <a:ext cx="3657600" cy="1371600"/>
            <a:chOff x="3264" y="1824"/>
            <a:chExt cx="2304" cy="864"/>
          </a:xfrm>
        </p:grpSpPr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3264" y="1824"/>
              <a:ext cx="1344" cy="864"/>
              <a:chOff x="3264" y="1872"/>
              <a:chExt cx="1344" cy="864"/>
            </a:xfrm>
          </p:grpSpPr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4032" y="2208"/>
                <a:ext cx="576" cy="528"/>
                <a:chOff x="624" y="2256"/>
                <a:chExt cx="576" cy="528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3264" y="2208"/>
                <a:ext cx="576" cy="528"/>
                <a:chOff x="624" y="2256"/>
                <a:chExt cx="576" cy="528"/>
              </a:xfrm>
            </p:grpSpPr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3648" y="1872"/>
                <a:ext cx="572" cy="624"/>
                <a:chOff x="1008" y="2208"/>
                <a:chExt cx="572" cy="624"/>
              </a:xfrm>
            </p:grpSpPr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2208"/>
                  <a:ext cx="572" cy="624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008" y="2352"/>
                  <a:ext cx="52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 dirty="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Arial" charset="0"/>
                    </a:rPr>
                    <a:t>Zn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4944" y="1944"/>
              <a:ext cx="624" cy="624"/>
              <a:chOff x="1344" y="2496"/>
              <a:chExt cx="624" cy="624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624" cy="62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1344" y="2640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Cu</a:t>
                </a:r>
                <a:endParaRPr lang="en-US"/>
              </a:p>
            </p:txBody>
          </p:sp>
        </p:grp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4608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476875" y="3121291"/>
            <a:ext cx="3476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 smtClean="0"/>
              <a:t>new </a:t>
            </a:r>
            <a:r>
              <a:rPr lang="en-US" sz="2800" dirty="0"/>
              <a:t>compound  </a:t>
            </a:r>
            <a:r>
              <a:rPr lang="en-US" sz="2800" dirty="0" smtClean="0"/>
              <a:t>                                                                                  &amp;                                                                   </a:t>
            </a:r>
            <a:r>
              <a:rPr lang="en-US" sz="2800" dirty="0"/>
              <a:t>new single element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6557" y="310855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odoni" pitchFamily="18" charset="0"/>
              </a:rPr>
              <a:t> forms</a:t>
            </a:r>
            <a:endParaRPr lang="en-US" sz="2800" b="1" i="1" dirty="0">
              <a:solidFill>
                <a:srgbClr val="FF0000"/>
              </a:solidFill>
              <a:latin typeface="Bodon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71" y="3121291"/>
            <a:ext cx="43143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Calisto MT" pitchFamily="18" charset="0"/>
              </a:rPr>
              <a:t>STRONGER</a:t>
            </a:r>
            <a:r>
              <a:rPr lang="en-US" sz="2700" dirty="0"/>
              <a:t> single </a:t>
            </a:r>
            <a:r>
              <a:rPr lang="en-US" sz="2700" dirty="0" smtClean="0"/>
              <a:t>element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" y="36317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 dirty="0"/>
              <a:t>kicks out</a:t>
            </a:r>
          </a:p>
          <a:p>
            <a:pPr algn="ctr"/>
            <a:r>
              <a:rPr lang="en-US" sz="2800" dirty="0"/>
              <a:t>weaker</a:t>
            </a:r>
          </a:p>
        </p:txBody>
      </p:sp>
    </p:spTree>
    <p:extLst>
      <p:ext uri="{BB962C8B-B14F-4D97-AF65-F5344CB8AC3E}">
        <p14:creationId xmlns:p14="http://schemas.microsoft.com/office/powerpoint/2010/main" val="41355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036"/>
            <a:ext cx="8229600" cy="6511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 Replacement/Displacement</a:t>
            </a:r>
            <a:endParaRPr lang="en-US" b="1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9100" y="339436"/>
            <a:ext cx="4495800" cy="1371600"/>
            <a:chOff x="336" y="1824"/>
            <a:chExt cx="2832" cy="864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064" y="1944"/>
              <a:ext cx="572" cy="624"/>
              <a:chOff x="1008" y="2208"/>
              <a:chExt cx="572" cy="624"/>
            </a:xfrm>
          </p:grpSpPr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572" cy="62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1008" y="2352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Arial" charset="0"/>
                  </a:rPr>
                  <a:t> Zn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36" y="1824"/>
              <a:ext cx="1344" cy="864"/>
              <a:chOff x="336" y="1776"/>
              <a:chExt cx="1344" cy="864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104" y="2112"/>
                <a:ext cx="576" cy="528"/>
                <a:chOff x="624" y="2256"/>
                <a:chExt cx="576" cy="528"/>
              </a:xfrm>
            </p:grpSpPr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36" y="2112"/>
                <a:ext cx="576" cy="528"/>
                <a:chOff x="624" y="2256"/>
                <a:chExt cx="576" cy="528"/>
              </a:xfrm>
            </p:grpSpPr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672" y="1776"/>
                <a:ext cx="624" cy="624"/>
                <a:chOff x="1344" y="2496"/>
                <a:chExt cx="624" cy="624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1344" y="2496"/>
                  <a:ext cx="624" cy="624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640"/>
                  <a:ext cx="62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10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Cu</a:t>
                  </a:r>
                  <a:endParaRPr lang="en-US"/>
                </a:p>
              </p:txBody>
            </p:sp>
          </p:grpSp>
        </p:grp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680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 dirty="0"/>
                <a:t>+</a:t>
              </a:r>
              <a:endParaRPr lang="en-US" dirty="0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24475" y="339436"/>
            <a:ext cx="3657600" cy="1371600"/>
            <a:chOff x="3264" y="1824"/>
            <a:chExt cx="2304" cy="864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264" y="1824"/>
              <a:ext cx="1344" cy="864"/>
              <a:chOff x="3264" y="1872"/>
              <a:chExt cx="1344" cy="864"/>
            </a:xfrm>
          </p:grpSpPr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4032" y="2208"/>
                <a:ext cx="576" cy="528"/>
                <a:chOff x="624" y="2256"/>
                <a:chExt cx="576" cy="528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3264" y="2208"/>
                <a:ext cx="576" cy="528"/>
                <a:chOff x="624" y="2256"/>
                <a:chExt cx="576" cy="528"/>
              </a:xfrm>
            </p:grpSpPr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>
                <a:off x="3648" y="1872"/>
                <a:ext cx="572" cy="624"/>
                <a:chOff x="1008" y="2208"/>
                <a:chExt cx="572" cy="624"/>
              </a:xfrm>
            </p:grpSpPr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2208"/>
                  <a:ext cx="572" cy="624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008" y="2352"/>
                  <a:ext cx="52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 dirty="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Arial" charset="0"/>
                    </a:rPr>
                    <a:t>Zn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4944" y="1944"/>
              <a:ext cx="624" cy="624"/>
              <a:chOff x="1344" y="2496"/>
              <a:chExt cx="624" cy="624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624" cy="62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1344" y="2640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Cu</a:t>
                </a:r>
                <a:endParaRPr lang="en-US"/>
              </a:p>
            </p:txBody>
          </p:sp>
        </p:grp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4608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00545" y="2723346"/>
            <a:ext cx="707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determining strength..</a:t>
            </a:r>
          </a:p>
          <a:p>
            <a:r>
              <a:rPr lang="en-US" sz="2800" dirty="0" smtClean="0"/>
              <a:t>            **Look at Activity Series –</a:t>
            </a:r>
            <a:r>
              <a:rPr lang="en-US" sz="2800" i="1" dirty="0" smtClean="0"/>
              <a:t>table 3 </a:t>
            </a:r>
            <a:r>
              <a:rPr lang="en-US" sz="2800" i="1" dirty="0" err="1" smtClean="0"/>
              <a:t>pg</a:t>
            </a:r>
            <a:r>
              <a:rPr lang="en-US" sz="2800" i="1" dirty="0" smtClean="0"/>
              <a:t> 286</a:t>
            </a:r>
          </a:p>
        </p:txBody>
      </p:sp>
    </p:spTree>
    <p:extLst>
      <p:ext uri="{BB962C8B-B14F-4D97-AF65-F5344CB8AC3E}">
        <p14:creationId xmlns:p14="http://schemas.microsoft.com/office/powerpoint/2010/main" val="14337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/>
          <a:lstStyle/>
          <a:p>
            <a:r>
              <a:rPr lang="en-US" dirty="0" smtClean="0"/>
              <a:t>Indications of </a:t>
            </a:r>
            <a:r>
              <a:rPr lang="en-US" dirty="0"/>
              <a:t>C</a:t>
            </a:r>
            <a:r>
              <a:rPr lang="en-US" dirty="0" smtClean="0"/>
              <a:t>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914400"/>
            <a:ext cx="5257800" cy="4906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Color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Energy:</a:t>
            </a:r>
          </a:p>
          <a:p>
            <a:pPr lvl="1"/>
            <a:r>
              <a:rPr lang="en-US" dirty="0" smtClean="0"/>
              <a:t>Light</a:t>
            </a:r>
            <a:endParaRPr lang="en-US" dirty="0"/>
          </a:p>
          <a:p>
            <a:pPr lvl="1"/>
            <a:r>
              <a:rPr lang="en-US" dirty="0" smtClean="0"/>
              <a:t>Heat</a:t>
            </a:r>
            <a:endParaRPr lang="en-US" dirty="0"/>
          </a:p>
          <a:p>
            <a:pPr lvl="1"/>
            <a:r>
              <a:rPr lang="en-US" dirty="0" smtClean="0"/>
              <a:t>Fire</a:t>
            </a:r>
            <a:endParaRPr lang="en-US" dirty="0"/>
          </a:p>
          <a:p>
            <a:pPr lvl="1"/>
            <a:r>
              <a:rPr lang="en-US" dirty="0" smtClean="0"/>
              <a:t>Electricity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Gas production: </a:t>
            </a:r>
          </a:p>
          <a:p>
            <a:pPr lvl="1"/>
            <a:r>
              <a:rPr lang="en-US" dirty="0" smtClean="0"/>
              <a:t>Bubbles</a:t>
            </a:r>
          </a:p>
          <a:p>
            <a:pPr lvl="1"/>
            <a:r>
              <a:rPr lang="en-US" dirty="0" smtClean="0"/>
              <a:t>Fizzing</a:t>
            </a:r>
          </a:p>
          <a:p>
            <a:pPr lvl="1"/>
            <a:r>
              <a:rPr lang="en-US" dirty="0" smtClean="0"/>
              <a:t>Smoke</a:t>
            </a:r>
          </a:p>
          <a:p>
            <a:pPr lvl="1"/>
            <a:r>
              <a:rPr lang="en-US" dirty="0" smtClean="0"/>
              <a:t>Odor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Precipitate</a:t>
            </a:r>
            <a:endParaRPr lang="en-US" dirty="0"/>
          </a:p>
        </p:txBody>
      </p:sp>
      <p:pic>
        <p:nvPicPr>
          <p:cNvPr id="4" name="Picture 4" descr="http://www.kentchemistry.com/images/links/matter/therm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8527"/>
            <a:ext cx="1447800" cy="144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462" y="2826327"/>
            <a:ext cx="1762125" cy="27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399"/>
            <a:ext cx="1958105" cy="220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harpercollege.edu/tm-ps/chm/100/dgodambe/thedisk/chemrxn/2c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14400"/>
            <a:ext cx="2235408" cy="145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1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mistry110.wikispaces.com/file/view/Activity_Series_Chart.png/209162060/246x517/Activity_Series_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89" y="106234"/>
            <a:ext cx="3028950" cy="63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182" y="1625529"/>
            <a:ext cx="23711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Activity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Series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5639" y="193963"/>
            <a:ext cx="1653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</a:t>
            </a:r>
            <a:r>
              <a:rPr lang="en-US" sz="2000" b="1" baseline="-25000" dirty="0" smtClean="0">
                <a:latin typeface="Comic Sans MS" pitchFamily="66" charset="0"/>
              </a:rPr>
              <a:t>2</a:t>
            </a:r>
            <a:r>
              <a:rPr lang="en-US" sz="2000" b="1" dirty="0" smtClean="0">
                <a:latin typeface="Comic Sans MS" pitchFamily="66" charset="0"/>
              </a:rPr>
              <a:t>  Fluorine</a:t>
            </a:r>
            <a:endParaRPr lang="en-US" sz="2000" b="1" baseline="-25000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Cl</a:t>
            </a:r>
            <a:r>
              <a:rPr lang="en-US" sz="2000" b="1" baseline="-25000" dirty="0" smtClean="0">
                <a:latin typeface="Comic Sans MS" pitchFamily="66" charset="0"/>
              </a:rPr>
              <a:t>2</a:t>
            </a:r>
            <a:r>
              <a:rPr lang="en-US" sz="2000" b="1" dirty="0" smtClean="0">
                <a:latin typeface="Comic Sans MS" pitchFamily="66" charset="0"/>
              </a:rPr>
              <a:t> Chlorine</a:t>
            </a:r>
            <a:endParaRPr lang="en-US" sz="2000" b="1" baseline="-25000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Br</a:t>
            </a:r>
            <a:r>
              <a:rPr lang="en-US" sz="2000" b="1" baseline="-25000" dirty="0" smtClean="0">
                <a:latin typeface="Comic Sans MS" pitchFamily="66" charset="0"/>
              </a:rPr>
              <a:t>2</a:t>
            </a:r>
            <a:r>
              <a:rPr lang="en-US" sz="2000" b="1" dirty="0" smtClean="0">
                <a:latin typeface="Comic Sans MS" pitchFamily="66" charset="0"/>
              </a:rPr>
              <a:t> Bromine</a:t>
            </a:r>
          </a:p>
          <a:p>
            <a:r>
              <a:rPr lang="en-US" sz="2000" b="1" dirty="0" smtClean="0">
                <a:latin typeface="Comic Sans MS" pitchFamily="66" charset="0"/>
              </a:rPr>
              <a:t>I</a:t>
            </a:r>
            <a:r>
              <a:rPr lang="en-US" sz="2000" b="1" baseline="-25000" dirty="0" smtClean="0">
                <a:latin typeface="Comic Sans MS" pitchFamily="66" charset="0"/>
              </a:rPr>
              <a:t>2   </a:t>
            </a:r>
            <a:r>
              <a:rPr lang="en-US" sz="2000" b="1" dirty="0" smtClean="0">
                <a:latin typeface="Comic Sans MS" pitchFamily="66" charset="0"/>
              </a:rPr>
              <a:t>Iodine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5640" y="1625529"/>
            <a:ext cx="36607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Activity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Series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NonMetals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036"/>
            <a:ext cx="8229600" cy="6511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 Replacement/Displacement</a:t>
            </a:r>
            <a:endParaRPr lang="en-US" b="1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9100" y="339436"/>
            <a:ext cx="4495800" cy="1371600"/>
            <a:chOff x="336" y="1824"/>
            <a:chExt cx="2832" cy="864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064" y="1944"/>
              <a:ext cx="572" cy="624"/>
              <a:chOff x="1008" y="2208"/>
              <a:chExt cx="572" cy="624"/>
            </a:xfrm>
          </p:grpSpPr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572" cy="62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1008" y="2352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Arial" charset="0"/>
                  </a:rPr>
                  <a:t> Zn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36" y="1824"/>
              <a:ext cx="1344" cy="864"/>
              <a:chOff x="336" y="1776"/>
              <a:chExt cx="1344" cy="864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104" y="2112"/>
                <a:ext cx="576" cy="528"/>
                <a:chOff x="624" y="2256"/>
                <a:chExt cx="576" cy="528"/>
              </a:xfrm>
            </p:grpSpPr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36" y="2112"/>
                <a:ext cx="576" cy="528"/>
                <a:chOff x="624" y="2256"/>
                <a:chExt cx="576" cy="528"/>
              </a:xfrm>
            </p:grpSpPr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672" y="1776"/>
                <a:ext cx="624" cy="624"/>
                <a:chOff x="1344" y="2496"/>
                <a:chExt cx="624" cy="624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1344" y="2496"/>
                  <a:ext cx="624" cy="624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640"/>
                  <a:ext cx="62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10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r>
                    <a:rPr lang="en-US" sz="3200">
                      <a:solidFill>
                        <a:schemeClr val="tx2"/>
                      </a:solidFill>
                      <a:latin typeface="Arial" charset="0"/>
                    </a:rPr>
                    <a:t>Cu</a:t>
                  </a:r>
                  <a:endParaRPr lang="en-US"/>
                </a:p>
              </p:txBody>
            </p:sp>
          </p:grpSp>
        </p:grp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680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 dirty="0"/>
                <a:t>+</a:t>
              </a:r>
              <a:endParaRPr lang="en-US" dirty="0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5324475" y="339436"/>
            <a:ext cx="3657600" cy="1371600"/>
            <a:chOff x="3264" y="1824"/>
            <a:chExt cx="2304" cy="864"/>
          </a:xfrm>
        </p:grpSpPr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3264" y="1824"/>
              <a:ext cx="1344" cy="864"/>
              <a:chOff x="3264" y="1872"/>
              <a:chExt cx="1344" cy="864"/>
            </a:xfrm>
          </p:grpSpPr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4032" y="2208"/>
                <a:ext cx="576" cy="528"/>
                <a:chOff x="624" y="2256"/>
                <a:chExt cx="576" cy="528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3264" y="2208"/>
                <a:ext cx="576" cy="528"/>
                <a:chOff x="624" y="2256"/>
                <a:chExt cx="576" cy="528"/>
              </a:xfrm>
            </p:grpSpPr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2256"/>
                  <a:ext cx="528" cy="528"/>
                </a:xfrm>
                <a:prstGeom prst="ellipse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48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latin typeface="Arial" charset="0"/>
                    </a:rPr>
                    <a:t>Cl</a:t>
                  </a:r>
                  <a:endParaRPr lang="en-US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3648" y="1872"/>
                <a:ext cx="572" cy="624"/>
                <a:chOff x="1008" y="2208"/>
                <a:chExt cx="572" cy="624"/>
              </a:xfrm>
            </p:grpSpPr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2208"/>
                  <a:ext cx="572" cy="624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008" y="2352"/>
                  <a:ext cx="52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200" dirty="0">
                      <a:solidFill>
                        <a:schemeClr val="bg1"/>
                      </a:solidFill>
                      <a:latin typeface="Arial" charset="0"/>
                    </a:rPr>
                    <a:t> Zn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4944" y="1944"/>
              <a:ext cx="624" cy="624"/>
              <a:chOff x="1344" y="2496"/>
              <a:chExt cx="624" cy="624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624" cy="62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1344" y="2640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sz="3200">
                    <a:solidFill>
                      <a:schemeClr val="tx2"/>
                    </a:solidFill>
                    <a:latin typeface="Arial" charset="0"/>
                  </a:rPr>
                  <a:t>Cu</a:t>
                </a:r>
                <a:endParaRPr lang="en-US"/>
              </a:p>
            </p:txBody>
          </p:sp>
        </p:grp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4608" y="205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53836" y="2667000"/>
            <a:ext cx="7077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replacing an element….</a:t>
            </a:r>
          </a:p>
          <a:p>
            <a:r>
              <a:rPr lang="en-US" sz="2800" dirty="0" smtClean="0"/>
              <a:t>           **Metal kicks out Metal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</a:t>
            </a:r>
          </a:p>
          <a:p>
            <a:r>
              <a:rPr lang="en-US" sz="2800" dirty="0" smtClean="0"/>
              <a:t>         **Nonmetal kicks out Nonmetal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10591" y="3574941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2Na  + SrCl</a:t>
            </a:r>
            <a:r>
              <a:rPr lang="en-US" sz="2800" baseline="-25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>
                <a:latin typeface="Symbol" pitchFamily="18" charset="2"/>
              </a:rPr>
              <a:t>®</a:t>
            </a:r>
            <a:r>
              <a:rPr lang="en-US" sz="2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2877" y="3569226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Comic Sans MS" pitchFamily="66" charset="0"/>
              </a:rPr>
              <a:t>No Reaction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841" y="4913769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F</a:t>
            </a:r>
            <a:r>
              <a:rPr lang="en-US" sz="3600" baseline="-25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 + </a:t>
            </a:r>
            <a:r>
              <a:rPr lang="en-US" sz="2800" dirty="0" err="1">
                <a:latin typeface="Comic Sans MS" pitchFamily="66" charset="0"/>
              </a:rPr>
              <a:t>LiCl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>
                <a:latin typeface="Symbol" pitchFamily="18" charset="2"/>
              </a:rPr>
              <a:t>®</a:t>
            </a:r>
            <a:r>
              <a:rPr lang="en-US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1941" y="4913769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Comic Sans MS" pitchFamily="66" charset="0"/>
              </a:rPr>
              <a:t>LiF</a:t>
            </a:r>
            <a:r>
              <a:rPr lang="en-US" sz="2800" dirty="0">
                <a:latin typeface="Comic Sans MS" pitchFamily="66" charset="0"/>
              </a:rPr>
              <a:t> + Cl</a:t>
            </a:r>
            <a:r>
              <a:rPr lang="en-US" sz="3600" baseline="-25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2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398318" y="2057400"/>
            <a:ext cx="8229600" cy="4525963"/>
          </a:xfrm>
        </p:spPr>
        <p:txBody>
          <a:bodyPr/>
          <a:lstStyle/>
          <a:p>
            <a:r>
              <a:rPr lang="en-US" dirty="0" smtClean="0"/>
              <a:t>What do you observe about this reaction?</a:t>
            </a:r>
          </a:p>
          <a:p>
            <a:r>
              <a:rPr lang="en-US" dirty="0" smtClean="0"/>
              <a:t>What are the atoms doing?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rxn is known as….</a:t>
            </a:r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17418" y="285029"/>
            <a:ext cx="4038600" cy="1600200"/>
            <a:chOff x="528" y="1488"/>
            <a:chExt cx="2544" cy="1008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728" y="2064"/>
              <a:ext cx="432" cy="432"/>
              <a:chOff x="2064" y="2448"/>
              <a:chExt cx="432" cy="432"/>
            </a:xfrm>
          </p:grpSpPr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432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Text Box 41"/>
              <p:cNvSpPr txBox="1">
                <a:spLocks noChangeArrowheads="1"/>
              </p:cNvSpPr>
              <p:nvPr/>
            </p:nvSpPr>
            <p:spPr bwMode="auto">
              <a:xfrm>
                <a:off x="2112" y="249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 </a:t>
                </a:r>
                <a:r>
                  <a:rPr lang="en-US" sz="3200">
                    <a:latin typeface="Arial" charset="0"/>
                  </a:rPr>
                  <a:t>S</a:t>
                </a:r>
                <a:endParaRPr lang="en-US"/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576" y="2016"/>
              <a:ext cx="528" cy="432"/>
              <a:chOff x="1152" y="3504"/>
              <a:chExt cx="528" cy="432"/>
            </a:xfrm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Text Box 44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640" y="1728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28" y="1536"/>
              <a:ext cx="528" cy="528"/>
              <a:chOff x="384" y="1872"/>
              <a:chExt cx="528" cy="528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28" cy="528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Mg</a:t>
                </a:r>
                <a:endParaRPr lang="en-US"/>
              </a:p>
            </p:txBody>
          </p:sp>
        </p:grp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632" y="1488"/>
              <a:ext cx="624" cy="62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632" y="1632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Ca</a:t>
              </a:r>
              <a:endParaRPr lang="en-US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385955" y="262804"/>
            <a:ext cx="2743200" cy="1600200"/>
            <a:chOff x="3312" y="1488"/>
            <a:chExt cx="1728" cy="1008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512" y="2064"/>
              <a:ext cx="528" cy="432"/>
              <a:chOff x="1152" y="3504"/>
              <a:chExt cx="528" cy="432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Text Box 61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360" y="2016"/>
              <a:ext cx="432" cy="432"/>
              <a:chOff x="2064" y="2448"/>
              <a:chExt cx="432" cy="432"/>
            </a:xfrm>
          </p:grpSpPr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432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Text Box 58"/>
              <p:cNvSpPr txBox="1">
                <a:spLocks noChangeArrowheads="1"/>
              </p:cNvSpPr>
              <p:nvPr/>
            </p:nvSpPr>
            <p:spPr bwMode="auto">
              <a:xfrm>
                <a:off x="2112" y="249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 </a:t>
                </a:r>
                <a:r>
                  <a:rPr lang="en-US" sz="3200">
                    <a:latin typeface="Arial" charset="0"/>
                  </a:rPr>
                  <a:t>S</a:t>
                </a: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312" y="1536"/>
              <a:ext cx="528" cy="528"/>
              <a:chOff x="384" y="1872"/>
              <a:chExt cx="528" cy="528"/>
            </a:xfrm>
          </p:grpSpPr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28" cy="528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Text Box 52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Mg</a:t>
                </a:r>
                <a:endParaRPr lang="en-US"/>
              </a:p>
            </p:txBody>
          </p:sp>
        </p:grp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416" y="1488"/>
              <a:ext cx="624" cy="62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4416" y="1632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Ca</a:t>
              </a:r>
              <a:endParaRPr lang="en-US"/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4032" y="177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18" y="1832410"/>
            <a:ext cx="8229600" cy="7583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Double Replacement/Displacement</a:t>
            </a:r>
            <a:endParaRPr lang="en-US" b="1" dirty="0"/>
          </a:p>
        </p:txBody>
      </p: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398318" y="2590801"/>
            <a:ext cx="8229600" cy="8382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AB</a:t>
            </a:r>
            <a:r>
              <a:rPr lang="en-US" b="1" dirty="0" smtClean="0"/>
              <a:t>  </a:t>
            </a:r>
            <a:r>
              <a:rPr lang="en-US" b="1" dirty="0"/>
              <a:t>+   </a:t>
            </a:r>
            <a:r>
              <a:rPr lang="en-US" b="1" dirty="0" smtClean="0">
                <a:solidFill>
                  <a:srgbClr val="7030A0"/>
                </a:solidFill>
              </a:rPr>
              <a:t>CD</a:t>
            </a:r>
            <a:r>
              <a:rPr lang="en-US" b="1" dirty="0" smtClean="0"/>
              <a:t>                </a:t>
            </a:r>
            <a:r>
              <a:rPr lang="en-US" b="1" dirty="0" smtClean="0">
                <a:sym typeface="Wingdings"/>
              </a:rPr>
              <a:t>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rgbClr val="7030A0"/>
                </a:solidFill>
              </a:rPr>
              <a:t>D </a:t>
            </a:r>
            <a:r>
              <a:rPr lang="en-US" b="1" dirty="0" smtClean="0"/>
              <a:t>    </a:t>
            </a:r>
            <a:r>
              <a:rPr lang="en-US" b="1" dirty="0"/>
              <a:t>+  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b="1" dirty="0">
                <a:solidFill>
                  <a:srgbClr val="7030A0"/>
                </a:solidFill>
              </a:rPr>
              <a:t>B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17418" y="285029"/>
            <a:ext cx="4038600" cy="1600200"/>
            <a:chOff x="528" y="1488"/>
            <a:chExt cx="2544" cy="1008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728" y="2064"/>
              <a:ext cx="432" cy="432"/>
              <a:chOff x="2064" y="2448"/>
              <a:chExt cx="432" cy="432"/>
            </a:xfrm>
          </p:grpSpPr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432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Text Box 41"/>
              <p:cNvSpPr txBox="1">
                <a:spLocks noChangeArrowheads="1"/>
              </p:cNvSpPr>
              <p:nvPr/>
            </p:nvSpPr>
            <p:spPr bwMode="auto">
              <a:xfrm>
                <a:off x="2112" y="249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 </a:t>
                </a:r>
                <a:r>
                  <a:rPr lang="en-US" sz="3200">
                    <a:latin typeface="Arial" charset="0"/>
                  </a:rPr>
                  <a:t>S</a:t>
                </a:r>
                <a:endParaRPr lang="en-US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76" y="2016"/>
              <a:ext cx="528" cy="432"/>
              <a:chOff x="1152" y="3504"/>
              <a:chExt cx="528" cy="432"/>
            </a:xfrm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Text Box 44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640" y="1728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ym typeface="Symbol" pitchFamily="18" charset="2"/>
                </a:rPr>
                <a:t></a:t>
              </a:r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528" y="1536"/>
              <a:ext cx="528" cy="528"/>
              <a:chOff x="384" y="1872"/>
              <a:chExt cx="528" cy="528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28" cy="528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Mg</a:t>
                </a:r>
                <a:endParaRPr lang="en-US"/>
              </a:p>
            </p:txBody>
          </p:sp>
        </p:grp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632" y="1488"/>
              <a:ext cx="624" cy="62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632" y="1632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Ca</a:t>
              </a:r>
              <a:endParaRPr lang="en-US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385955" y="262804"/>
            <a:ext cx="2743200" cy="1600200"/>
            <a:chOff x="3312" y="1488"/>
            <a:chExt cx="1728" cy="1008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512" y="2064"/>
              <a:ext cx="528" cy="432"/>
              <a:chOff x="1152" y="3504"/>
              <a:chExt cx="528" cy="432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1152" y="3504"/>
                <a:ext cx="432" cy="432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Text Box 61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O</a:t>
                </a:r>
                <a:endParaRPr lang="en-US"/>
              </a:p>
            </p:txBody>
          </p: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360" y="2016"/>
              <a:ext cx="432" cy="432"/>
              <a:chOff x="2064" y="2448"/>
              <a:chExt cx="432" cy="432"/>
            </a:xfrm>
          </p:grpSpPr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432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Text Box 58"/>
              <p:cNvSpPr txBox="1">
                <a:spLocks noChangeArrowheads="1"/>
              </p:cNvSpPr>
              <p:nvPr/>
            </p:nvSpPr>
            <p:spPr bwMode="auto">
              <a:xfrm>
                <a:off x="2112" y="249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 </a:t>
                </a:r>
                <a:r>
                  <a:rPr lang="en-US" sz="3200">
                    <a:latin typeface="Arial" charset="0"/>
                  </a:rPr>
                  <a:t>S</a:t>
                </a:r>
                <a:endParaRPr lang="en-US"/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312" y="1536"/>
              <a:ext cx="528" cy="528"/>
              <a:chOff x="384" y="1872"/>
              <a:chExt cx="528" cy="528"/>
            </a:xfrm>
          </p:grpSpPr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28" cy="528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Text Box 52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Arial" charset="0"/>
                  </a:rPr>
                  <a:t>Mg</a:t>
                </a:r>
                <a:endParaRPr lang="en-US"/>
              </a:p>
            </p:txBody>
          </p:sp>
        </p:grp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416" y="1488"/>
              <a:ext cx="624" cy="62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4416" y="1632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3200">
                  <a:solidFill>
                    <a:schemeClr val="tx2"/>
                  </a:solidFill>
                  <a:latin typeface="Arial" charset="0"/>
                </a:rPr>
                <a:t>Ca</a:t>
              </a:r>
              <a:endParaRPr lang="en-US"/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4032" y="177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/>
                <a:t>+</a:t>
              </a: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4107" y="3171295"/>
            <a:ext cx="332982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sz="2800" dirty="0"/>
              <a:t>Compounds “switch” </a:t>
            </a:r>
            <a:endParaRPr lang="en-US" sz="2800" dirty="0" smtClean="0"/>
          </a:p>
          <a:p>
            <a:pPr fontAlgn="t"/>
            <a:r>
              <a:rPr lang="en-US" sz="2800" dirty="0" smtClean="0"/>
              <a:t>partners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8155" y="3242846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800" b="1" i="1" dirty="0">
                <a:solidFill>
                  <a:srgbClr val="FF0000"/>
                </a:solidFill>
                <a:latin typeface="Bodoni" pitchFamily="18" charset="0"/>
              </a:rPr>
              <a:t> f</a:t>
            </a:r>
            <a:r>
              <a:rPr lang="en-US" sz="2800" b="1" i="1" dirty="0" smtClean="0">
                <a:solidFill>
                  <a:srgbClr val="FF0000"/>
                </a:solidFill>
                <a:latin typeface="Bodoni" pitchFamily="18" charset="0"/>
              </a:rPr>
              <a:t>orms</a:t>
            </a:r>
            <a:endParaRPr lang="en-US" sz="2800" b="1" i="1" dirty="0">
              <a:solidFill>
                <a:srgbClr val="FF0000"/>
              </a:solidFill>
              <a:latin typeface="Bodoni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6694" y="3272926"/>
            <a:ext cx="3028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800" dirty="0"/>
              <a:t> 2 new compounds 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645174" y="4648200"/>
            <a:ext cx="4154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 b="1" dirty="0" err="1">
                <a:latin typeface="Comic Sans MS" pitchFamily="66" charset="0"/>
              </a:rPr>
              <a:t>ZnS</a:t>
            </a:r>
            <a:r>
              <a:rPr lang="en-US" sz="3400" b="1" dirty="0">
                <a:latin typeface="Comic Sans MS" pitchFamily="66" charset="0"/>
              </a:rPr>
              <a:t>   +  2HCl   </a:t>
            </a:r>
            <a:r>
              <a:rPr lang="en-US" sz="3200" dirty="0">
                <a:latin typeface="Symbol" pitchFamily="18" charset="2"/>
              </a:rPr>
              <a:t>®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462155" y="4668982"/>
            <a:ext cx="32095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 b="1" dirty="0" smtClean="0">
                <a:latin typeface="Comic Sans MS" pitchFamily="66" charset="0"/>
              </a:rPr>
              <a:t>ZnCl</a:t>
            </a:r>
            <a:r>
              <a:rPr lang="en-US" sz="3400" b="1" baseline="-25000" dirty="0" smtClean="0">
                <a:latin typeface="Comic Sans MS" pitchFamily="66" charset="0"/>
              </a:rPr>
              <a:t>2</a:t>
            </a:r>
            <a:r>
              <a:rPr lang="en-US" sz="3400" b="1" dirty="0" smtClean="0">
                <a:latin typeface="Comic Sans MS" pitchFamily="66" charset="0"/>
              </a:rPr>
              <a:t>  </a:t>
            </a:r>
            <a:r>
              <a:rPr lang="en-US" sz="3400" b="1" dirty="0">
                <a:latin typeface="Comic Sans MS" pitchFamily="66" charset="0"/>
              </a:rPr>
              <a:t>+  H</a:t>
            </a:r>
            <a:r>
              <a:rPr lang="en-US" sz="3400" b="1" baseline="-25000" dirty="0">
                <a:latin typeface="Comic Sans MS" pitchFamily="66" charset="0"/>
              </a:rPr>
              <a:t>2</a:t>
            </a:r>
            <a:r>
              <a:rPr lang="en-US" sz="3400" b="1" dirty="0">
                <a:latin typeface="Comic Sans MS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143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3" grpId="0"/>
      <p:bldP spid="4" grpId="0"/>
      <p:bldP spid="5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3306763"/>
          </a:xfrm>
        </p:spPr>
        <p:txBody>
          <a:bodyPr/>
          <a:lstStyle/>
          <a:p>
            <a:r>
              <a:rPr lang="en-US" dirty="0" smtClean="0"/>
              <a:t>What do you need to make fire?</a:t>
            </a:r>
          </a:p>
          <a:p>
            <a:r>
              <a:rPr lang="en-US" dirty="0" smtClean="0"/>
              <a:t>Can you light a fire on the moon? </a:t>
            </a:r>
          </a:p>
          <a:p>
            <a:r>
              <a:rPr lang="en-US" dirty="0" smtClean="0"/>
              <a:t>What are the products of fire?</a:t>
            </a:r>
            <a:endParaRPr lang="en-US" dirty="0"/>
          </a:p>
        </p:txBody>
      </p:sp>
      <p:pic>
        <p:nvPicPr>
          <p:cNvPr id="4" name="Picture 4" descr="http://upload.wikimedia.org/wikipedia/commons/thumb/3/3c/Et_baal.jpg/200px-Et_ba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19050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7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Combustion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      +     O</a:t>
            </a:r>
            <a:r>
              <a:rPr lang="en-US" baseline="-25000" dirty="0" smtClean="0"/>
              <a:t>2</a:t>
            </a: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      CO</a:t>
            </a:r>
            <a:r>
              <a:rPr lang="en-US" baseline="-25000" dirty="0" smtClean="0">
                <a:sym typeface="Wingdings" pitchFamily="2" charset="2"/>
              </a:rPr>
              <a:t>2  </a:t>
            </a:r>
            <a:r>
              <a:rPr lang="en-US" dirty="0" smtClean="0">
                <a:sym typeface="Wingdings" pitchFamily="2" charset="2"/>
              </a:rPr>
              <a:t>        +        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1066800" y="4445634"/>
            <a:ext cx="7239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Comic Sans MS" pitchFamily="66" charset="0"/>
              </a:rPr>
              <a:t>C</a:t>
            </a:r>
            <a:r>
              <a:rPr lang="en-US" sz="2800" b="1" baseline="-25000" dirty="0">
                <a:latin typeface="Comic Sans MS" pitchFamily="66" charset="0"/>
              </a:rPr>
              <a:t>3</a:t>
            </a:r>
            <a:r>
              <a:rPr lang="en-US" sz="2800" b="1" dirty="0">
                <a:latin typeface="Comic Sans MS" pitchFamily="66" charset="0"/>
              </a:rPr>
              <a:t>H</a:t>
            </a:r>
            <a:r>
              <a:rPr lang="en-US" sz="2800" b="1" baseline="-25000" dirty="0">
                <a:latin typeface="Comic Sans MS" pitchFamily="66" charset="0"/>
              </a:rPr>
              <a:t>8</a:t>
            </a:r>
            <a:r>
              <a:rPr lang="en-US" sz="2800" b="1" dirty="0">
                <a:latin typeface="Comic Sans MS" pitchFamily="66" charset="0"/>
              </a:rPr>
              <a:t>  +  </a:t>
            </a:r>
            <a:r>
              <a:rPr lang="en-US" sz="2800" b="1" dirty="0" smtClean="0">
                <a:latin typeface="Comic Sans MS" pitchFamily="66" charset="0"/>
              </a:rPr>
              <a:t>  O</a:t>
            </a:r>
            <a:r>
              <a:rPr lang="en-US" sz="2800" b="1" baseline="-25000" dirty="0" smtClean="0">
                <a:latin typeface="Comic Sans MS" pitchFamily="66" charset="0"/>
              </a:rPr>
              <a:t>2    </a:t>
            </a:r>
            <a:r>
              <a:rPr lang="en-US" sz="3600" b="1" dirty="0" smtClean="0">
                <a:latin typeface="Symbol" pitchFamily="18" charset="2"/>
              </a:rPr>
              <a:t>®</a:t>
            </a:r>
            <a:r>
              <a:rPr lang="en-US" sz="3600" b="1" dirty="0" smtClean="0"/>
              <a:t>     </a:t>
            </a:r>
            <a:r>
              <a:rPr lang="en-US" sz="2800" b="1" dirty="0" smtClean="0">
                <a:latin typeface="Comic Sans MS" pitchFamily="66" charset="0"/>
              </a:rPr>
              <a:t>CO</a:t>
            </a:r>
            <a:r>
              <a:rPr lang="en-US" sz="2800" b="1" baseline="-25000" dirty="0" smtClean="0"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     +   H</a:t>
            </a:r>
            <a:r>
              <a:rPr lang="en-US" sz="2800" b="1" baseline="-25000" dirty="0" smtClean="0"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O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199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Hydrocarbon    +   </a:t>
            </a:r>
            <a:r>
              <a:rPr lang="en-US" sz="2800" i="1" dirty="0" smtClean="0">
                <a:solidFill>
                  <a:srgbClr val="FF0000"/>
                </a:solidFill>
              </a:rPr>
              <a:t>always</a:t>
            </a:r>
            <a:r>
              <a:rPr lang="en-US" sz="2800" dirty="0" smtClean="0"/>
              <a:t>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n-US" sz="2800" dirty="0" smtClean="0">
                <a:sym typeface="Wingdings" pitchFamily="2" charset="2"/>
              </a:rPr>
              <a:t>    </a:t>
            </a:r>
            <a:r>
              <a:rPr lang="en-US" sz="2800" i="1" dirty="0" smtClean="0">
                <a:solidFill>
                  <a:srgbClr val="FF0000"/>
                </a:solidFill>
                <a:sym typeface="Wingdings" pitchFamily="2" charset="2"/>
              </a:rPr>
              <a:t> always         </a:t>
            </a:r>
            <a:r>
              <a:rPr lang="en-US" sz="2800" dirty="0" smtClean="0">
                <a:sym typeface="Wingdings" pitchFamily="2" charset="2"/>
              </a:rPr>
              <a:t>+        </a:t>
            </a:r>
            <a:r>
              <a:rPr lang="en-US" sz="2800" i="1" dirty="0" smtClean="0">
                <a:solidFill>
                  <a:srgbClr val="FF0000"/>
                </a:solidFill>
                <a:sym typeface="Wingdings" pitchFamily="2" charset="2"/>
              </a:rPr>
              <a:t>always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                              </a:t>
            </a:r>
            <a:r>
              <a:rPr lang="en-US" sz="2800" dirty="0" smtClean="0"/>
              <a:t>oxygen       </a:t>
            </a:r>
            <a:r>
              <a:rPr lang="en-US" sz="2800" dirty="0" smtClean="0">
                <a:sym typeface="Wingdings" pitchFamily="2" charset="2"/>
              </a:rPr>
              <a:t>carbon </a:t>
            </a:r>
            <a:r>
              <a:rPr lang="en-US" sz="2800" dirty="0">
                <a:sym typeface="Wingdings" pitchFamily="2" charset="2"/>
              </a:rPr>
              <a:t>dioxide </a:t>
            </a:r>
            <a:r>
              <a:rPr lang="en-US" sz="2800" dirty="0" smtClean="0">
                <a:sym typeface="Wingdings" pitchFamily="2" charset="2"/>
              </a:rPr>
              <a:t>           water  </a:t>
            </a:r>
            <a:endParaRPr lang="en-US" sz="2800" dirty="0"/>
          </a:p>
        </p:txBody>
      </p:sp>
      <p:pic>
        <p:nvPicPr>
          <p:cNvPr id="6" name="Picture 4" descr="http://upload.wikimedia.org/wikipedia/commons/thumb/3/3c/Et_baal.jpg/200px-Et_ba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1027416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4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Acid –Base (Neutralization)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670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Acid (H</a:t>
            </a:r>
            <a:r>
              <a:rPr lang="en-US" sz="3200" baseline="30000" dirty="0"/>
              <a:t>+</a:t>
            </a:r>
            <a:r>
              <a:rPr lang="en-US" sz="3200" dirty="0"/>
              <a:t>) </a:t>
            </a:r>
            <a:r>
              <a:rPr lang="en-US" sz="3200" dirty="0" smtClean="0"/>
              <a:t>     +       </a:t>
            </a:r>
            <a:r>
              <a:rPr lang="en-US" sz="3200" dirty="0"/>
              <a:t>Base (OH</a:t>
            </a:r>
            <a:r>
              <a:rPr lang="en-US" sz="3200" baseline="30000" dirty="0"/>
              <a:t>-</a:t>
            </a:r>
            <a:r>
              <a:rPr lang="en-US" sz="3200" dirty="0"/>
              <a:t>)  </a:t>
            </a:r>
            <a:r>
              <a:rPr lang="en-US" sz="3200" dirty="0">
                <a:cs typeface="Arial" charset="0"/>
              </a:rPr>
              <a:t>→</a:t>
            </a:r>
            <a:r>
              <a:rPr lang="en-US" sz="3200" dirty="0"/>
              <a:t> </a:t>
            </a:r>
            <a:r>
              <a:rPr lang="en-US" sz="3200" dirty="0" smtClean="0"/>
              <a:t>  Salt      </a:t>
            </a:r>
            <a:r>
              <a:rPr lang="en-US" sz="3200" dirty="0"/>
              <a:t>+  </a:t>
            </a:r>
            <a:r>
              <a:rPr lang="en-US" sz="3200" dirty="0" smtClean="0"/>
              <a:t>    HOH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638132"/>
            <a:ext cx="216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Ionic compound</a:t>
            </a:r>
            <a:endParaRPr lang="en-US" i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25554" y="35052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 b="1" dirty="0">
                <a:latin typeface="Comic Sans MS" pitchFamily="66" charset="0"/>
              </a:rPr>
              <a:t>HCl </a:t>
            </a:r>
            <a:r>
              <a:rPr lang="en-US" sz="2800" b="1" dirty="0" smtClean="0">
                <a:latin typeface="Comic Sans MS" pitchFamily="66" charset="0"/>
              </a:rPr>
              <a:t>+ NaOH 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 → </a:t>
            </a:r>
            <a:r>
              <a:rPr lang="en-US" sz="2800" b="1" dirty="0" err="1">
                <a:latin typeface="Comic Sans MS" pitchFamily="66" charset="0"/>
              </a:rPr>
              <a:t>NaCl</a:t>
            </a:r>
            <a:r>
              <a:rPr lang="en-US" sz="2800" b="1" dirty="0">
                <a:latin typeface="Comic Sans MS" pitchFamily="66" charset="0"/>
              </a:rPr>
              <a:t> + H</a:t>
            </a:r>
            <a:r>
              <a:rPr lang="en-US" sz="2800" b="1" baseline="-25000" dirty="0">
                <a:latin typeface="Comic Sans MS" pitchFamily="66" charset="0"/>
              </a:rPr>
              <a:t>2</a:t>
            </a:r>
            <a:r>
              <a:rPr lang="en-US" sz="2800" b="1" dirty="0">
                <a:latin typeface="Comic Sans MS" pitchFamily="66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809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How to recognize which type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7244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Look at the reactants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Element(E), Compound(C)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E + E   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	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E + C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 + C	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Acid + Base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Look at the Products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            CO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+ H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O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191000" y="2241550"/>
            <a:ext cx="181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pitchFamily="66" charset="0"/>
              </a:rPr>
              <a:t>Synthesis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206875" y="2681288"/>
            <a:ext cx="2574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pitchFamily="66" charset="0"/>
              </a:rPr>
              <a:t>Decomposition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200525" y="3179763"/>
            <a:ext cx="3343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>
                <a:latin typeface="Comic Sans MS" pitchFamily="66" charset="0"/>
              </a:rPr>
              <a:t>Single replacement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214813" y="3671888"/>
            <a:ext cx="3462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pitchFamily="66" charset="0"/>
              </a:rPr>
              <a:t>Double replacement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267200" y="4129088"/>
            <a:ext cx="3373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pitchFamily="66" charset="0"/>
              </a:rPr>
              <a:t>Acid/Base reaction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953000" y="5105400"/>
            <a:ext cx="2071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Comic Sans MS" pitchFamily="66" charset="0"/>
              </a:rPr>
              <a:t>Combustion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0971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7" grpId="0"/>
      <p:bldP spid="66568" grpId="0"/>
      <p:bldP spid="66569" grpId="0"/>
      <p:bldP spid="66570" grpId="0"/>
      <p:bldP spid="66571" grpId="0"/>
      <p:bldP spid="665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C6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46977"/>
              </p:ext>
            </p:extLst>
          </p:nvPr>
        </p:nvGraphicFramePr>
        <p:xfrm>
          <a:off x="228600" y="152400"/>
          <a:ext cx="7714954" cy="60659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14954"/>
              </a:tblGrid>
              <a:tr h="61947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Na(s) +  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 (l)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NaOH ( aq) +   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(g)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2.CO(g</a:t>
                      </a:r>
                      <a:r>
                        <a:rPr lang="en-US" sz="2800" dirty="0">
                          <a:effectLst/>
                        </a:rPr>
                        <a:t>) +   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(g)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 CO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3.FeS(s</a:t>
                      </a:r>
                      <a:r>
                        <a:rPr lang="en-US" sz="2800" dirty="0">
                          <a:effectLst/>
                        </a:rPr>
                        <a:t>) +   HCl(aq)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FeCl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(aq) +  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S (g)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4.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NaNO</a:t>
                      </a:r>
                      <a:r>
                        <a:rPr lang="en-US" sz="2800" baseline="-25000" dirty="0" smtClean="0">
                          <a:effectLst/>
                        </a:rPr>
                        <a:t>3 </a:t>
                      </a:r>
                      <a:r>
                        <a:rPr lang="en-US" sz="2800" dirty="0">
                          <a:effectLst/>
                        </a:rPr>
                        <a:t>(s)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NaNO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(s) +  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(g)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 CH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(g) +  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(g)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CO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(g) +   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 (g)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484035"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 Fe(s) +  CuNO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(aq)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Cu(s) +  Fe(NO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(aq)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7.  KI(aq) +  Cl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(g)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KCl (aq) +   I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(aq)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8.  Al(s) + S(s)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Al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S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(s)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9.  KClO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(s)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KCl(s) +  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(g)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9473"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10. C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en-US" sz="2800" baseline="-25000" dirty="0">
                          <a:effectLst/>
                        </a:rPr>
                        <a:t>10</a:t>
                      </a:r>
                      <a:r>
                        <a:rPr lang="en-US" sz="2800" dirty="0">
                          <a:effectLst/>
                        </a:rPr>
                        <a:t> (g) +  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(g) </a:t>
                      </a:r>
                      <a:r>
                        <a:rPr lang="en-US" sz="2800" dirty="0">
                          <a:effectLst/>
                          <a:sym typeface="Wingdings"/>
                        </a:rPr>
                        <a:t></a:t>
                      </a:r>
                      <a:r>
                        <a:rPr lang="en-US" sz="2800" dirty="0">
                          <a:effectLst/>
                        </a:rPr>
                        <a:t>  CO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(g) +  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 (g)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0800" y="15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7803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371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98566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Decomposition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1382" y="495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Decomposition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7900" y="25997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Combustion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76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455" y="37474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255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Combustion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0274" y="446809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Combination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588" y="-483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688" y="2209800"/>
            <a:ext cx="906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omic Sans MS" pitchFamily="66" charset="0"/>
            </a:endParaRPr>
          </a:p>
          <a:p>
            <a:pPr algn="l">
              <a:buFontTx/>
              <a:buBlip>
                <a:blip r:embed="rId3"/>
              </a:buBlip>
            </a:pPr>
            <a:endParaRPr lang="en-US" dirty="0">
              <a:latin typeface="Comic Sans MS" pitchFamily="66" charset="0"/>
            </a:endParaRPr>
          </a:p>
          <a:p>
            <a:pPr algn="l">
              <a:buFontTx/>
              <a:buChar char="•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latin typeface="Comic Sans MS" pitchFamily="66" charset="0"/>
              </a:rPr>
              <a:t> </a:t>
            </a:r>
            <a:r>
              <a:rPr lang="en-US" cap="none" dirty="0" smtClean="0"/>
              <a:t>All chemical </a:t>
            </a:r>
            <a:r>
              <a:rPr lang="en-US" cap="none" dirty="0" err="1" smtClean="0"/>
              <a:t>rxns</a:t>
            </a:r>
            <a:r>
              <a:rPr lang="en-US" cap="none" dirty="0" smtClean="0"/>
              <a:t> have….</a:t>
            </a:r>
            <a:br>
              <a:rPr lang="en-US" cap="none" dirty="0" smtClean="0"/>
            </a:br>
            <a:r>
              <a:rPr lang="en-US" cap="none" dirty="0"/>
              <a:t> </a:t>
            </a:r>
            <a:r>
              <a:rPr lang="en-US" cap="none" dirty="0" smtClean="0"/>
              <a:t>                    a change in energy</a:t>
            </a:r>
            <a:endParaRPr lang="en-US" cap="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Basics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429000"/>
            <a:ext cx="187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Reactant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3677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or more substances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6200" y="3200400"/>
            <a:ext cx="1371600" cy="0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1447800"/>
            <a:ext cx="167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Change into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6840" y="1600200"/>
            <a:ext cx="3677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New </a:t>
            </a:r>
          </a:p>
          <a:p>
            <a:r>
              <a:rPr lang="en-US" sz="2800" dirty="0" smtClean="0"/>
              <a:t>one or more substances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168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Product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: activation energy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Energy needed to start reactant collisions</a:t>
            </a:r>
          </a:p>
          <a:p>
            <a:pPr marL="0" indent="0">
              <a:buNone/>
            </a:pPr>
            <a:r>
              <a:rPr lang="en-US" dirty="0" smtClean="0"/>
              <a:t>              thus starting the </a:t>
            </a:r>
            <a:r>
              <a:rPr lang="en-US" dirty="0" err="1" smtClean="0"/>
              <a:t>rxn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Activated Complex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“top of the hill” reactants’ atoms </a:t>
            </a:r>
            <a:r>
              <a:rPr lang="en-US" dirty="0" smtClean="0"/>
              <a:t>rearrange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/>
              <a:t>due to collisions.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H: Enthalpy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change in heat: products – reactants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7576" cy="7921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Collision Theory</a:t>
            </a:r>
            <a:r>
              <a:rPr lang="en-US" dirty="0" smtClean="0"/>
              <a:t> </a:t>
            </a:r>
            <a:r>
              <a:rPr lang="en-US" sz="1800" dirty="0" smtClean="0"/>
              <a:t>( 1:17 min)</a:t>
            </a:r>
            <a:endParaRPr lang="en-US" dirty="0"/>
          </a:p>
        </p:txBody>
      </p:sp>
      <p:pic>
        <p:nvPicPr>
          <p:cNvPr id="6" name="Picture 2" descr="http://www.tmcleod.org/Level1/basicpotentailenergy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990600"/>
            <a:ext cx="7162800" cy="55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07774"/>
              </p:ext>
            </p:extLst>
          </p:nvPr>
        </p:nvGraphicFramePr>
        <p:xfrm>
          <a:off x="228600" y="228600"/>
          <a:ext cx="8610600" cy="5867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250864"/>
                <a:gridCol w="3490784"/>
                <a:gridCol w="3868952"/>
              </a:tblGrid>
              <a:tr h="345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Endothermic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Exothermic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84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                           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42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Descriptive Words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95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Drawing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Plus 15"/>
          <p:cNvSpPr/>
          <p:nvPr/>
        </p:nvSpPr>
        <p:spPr>
          <a:xfrm>
            <a:off x="2743200" y="966355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inus 16"/>
          <p:cNvSpPr/>
          <p:nvPr/>
        </p:nvSpPr>
        <p:spPr>
          <a:xfrm>
            <a:off x="6248400" y="1309255"/>
            <a:ext cx="1143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15391" y="3415145"/>
            <a:ext cx="2781301" cy="2133600"/>
            <a:chOff x="1915391" y="3415145"/>
            <a:chExt cx="2781301" cy="2133600"/>
          </a:xfrm>
        </p:grpSpPr>
        <p:sp>
          <p:nvSpPr>
            <p:cNvPr id="14" name="Cube 13"/>
            <p:cNvSpPr/>
            <p:nvPr/>
          </p:nvSpPr>
          <p:spPr>
            <a:xfrm>
              <a:off x="1915391" y="3415145"/>
              <a:ext cx="2514600" cy="2133600"/>
            </a:xfrm>
            <a:prstGeom prst="cube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2414155" y="4436918"/>
              <a:ext cx="990600" cy="914400"/>
            </a:xfrm>
            <a:prstGeom prst="can">
              <a:avLst/>
            </a:prstGeom>
            <a:solidFill>
              <a:schemeClr val="accent6">
                <a:lumMod val="75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system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3325092" y="4641273"/>
              <a:ext cx="1371600" cy="630382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heat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85555" y="3968416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surroundings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7400" y="3352800"/>
            <a:ext cx="2667000" cy="2133600"/>
            <a:chOff x="5867400" y="3352800"/>
            <a:chExt cx="2667000" cy="2133600"/>
          </a:xfrm>
        </p:grpSpPr>
        <p:sp>
          <p:nvSpPr>
            <p:cNvPr id="19" name="Cube 18"/>
            <p:cNvSpPr/>
            <p:nvPr/>
          </p:nvSpPr>
          <p:spPr>
            <a:xfrm>
              <a:off x="5867400" y="3352800"/>
              <a:ext cx="2514600" cy="2133600"/>
            </a:xfrm>
            <a:prstGeom prst="cube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an 19"/>
            <p:cNvSpPr/>
            <p:nvPr/>
          </p:nvSpPr>
          <p:spPr>
            <a:xfrm>
              <a:off x="6400800" y="4499264"/>
              <a:ext cx="990600" cy="914400"/>
            </a:xfrm>
            <a:prstGeom prst="can">
              <a:avLst/>
            </a:prstGeom>
            <a:solidFill>
              <a:schemeClr val="accent6">
                <a:lumMod val="75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system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315200" y="4648200"/>
              <a:ext cx="1219200" cy="70311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heat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3928311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surroundings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42622" y="1905000"/>
            <a:ext cx="29941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“ </a:t>
            </a:r>
            <a:r>
              <a:rPr lang="en-US" sz="2800" b="1" dirty="0"/>
              <a:t>In</a:t>
            </a:r>
            <a:r>
              <a:rPr lang="en-US" dirty="0"/>
              <a:t>to”, absorb, heat added; </a:t>
            </a:r>
            <a:endParaRPr lang="en-US" dirty="0" smtClean="0"/>
          </a:p>
          <a:p>
            <a:r>
              <a:rPr lang="en-US" dirty="0" smtClean="0"/>
              <a:t>heat </a:t>
            </a:r>
            <a:r>
              <a:rPr lang="en-US" dirty="0"/>
              <a:t>needed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2057400"/>
            <a:ext cx="31855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off; heat produced; </a:t>
            </a:r>
            <a:r>
              <a:rPr lang="en-US" sz="2800" b="1" u="sng" dirty="0"/>
              <a:t>ex</a:t>
            </a:r>
            <a:r>
              <a:rPr lang="en-US" dirty="0"/>
              <a:t>it 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878739"/>
              </p:ext>
            </p:extLst>
          </p:nvPr>
        </p:nvGraphicFramePr>
        <p:xfrm>
          <a:off x="457200" y="1828800"/>
          <a:ext cx="4191000" cy="1981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91000"/>
              </a:tblGrid>
              <a:tr h="634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Endothermic</a:t>
                      </a:r>
                      <a:endParaRPr lang="en-US" sz="4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46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Poor Richard" pitchFamily="18" charset="0"/>
                          <a:ea typeface="Times New Roman"/>
                        </a:rPr>
                        <a:t>reactant+ heat</a:t>
                      </a: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</a:rPr>
                        <a:t> </a:t>
                      </a: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Wingdings" pitchFamily="2" charset="2"/>
                        </a:rPr>
                        <a:t> product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Wingdings" pitchFamily="2" charset="2"/>
                        </a:rPr>
                        <a:t>                     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Wingdings" pitchFamily="2" charset="2"/>
                        </a:rPr>
                        <a:t>reactant product </a:t>
                      </a: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Symbol"/>
                        </a:rPr>
                        <a:t>H= + kJ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327422"/>
              </p:ext>
            </p:extLst>
          </p:nvPr>
        </p:nvGraphicFramePr>
        <p:xfrm>
          <a:off x="4876800" y="1828800"/>
          <a:ext cx="4114800" cy="1950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14800"/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Exothermic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57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Poor Richard" pitchFamily="18" charset="0"/>
                          <a:ea typeface="Times New Roman"/>
                        </a:rPr>
                        <a:t>reactant</a:t>
                      </a: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Wingdings" pitchFamily="2" charset="2"/>
                        </a:rPr>
                        <a:t> product  + heat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Wingdings" pitchFamily="2" charset="2"/>
                        </a:rPr>
                        <a:t>                      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Wingdings" pitchFamily="2" charset="2"/>
                        </a:rPr>
                        <a:t>reactant  product </a:t>
                      </a: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Symbol"/>
                        </a:rPr>
                        <a:t>H= </a:t>
                      </a:r>
                      <a:r>
                        <a:rPr lang="en-US" sz="3200" b="1" baseline="0" dirty="0" smtClean="0">
                          <a:effectLst/>
                          <a:latin typeface="Poor Richard" pitchFamily="18" charset="0"/>
                          <a:ea typeface="Times New Roman"/>
                          <a:sym typeface="Symbol"/>
                        </a:rPr>
                        <a:t>-</a:t>
                      </a:r>
                      <a:r>
                        <a:rPr lang="en-US" sz="2800" b="0" baseline="0" dirty="0" smtClean="0">
                          <a:effectLst/>
                          <a:latin typeface="Poor Richard" pitchFamily="18" charset="0"/>
                          <a:ea typeface="Times New Roman"/>
                          <a:sym typeface="Symbol"/>
                        </a:rPr>
                        <a:t> kJ</a:t>
                      </a:r>
                      <a:endParaRPr lang="en-US" sz="2800" b="0" dirty="0" smtClean="0">
                        <a:effectLst/>
                        <a:latin typeface="Poor Richar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611227"/>
            <a:ext cx="419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Thermochemical Reactions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0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891588"/>
              </p:ext>
            </p:extLst>
          </p:nvPr>
        </p:nvGraphicFramePr>
        <p:xfrm>
          <a:off x="228600" y="381000"/>
          <a:ext cx="8686800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066800"/>
                <a:gridCol w="3751048"/>
                <a:gridCol w="3868952"/>
              </a:tblGrid>
              <a:tr h="588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“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Endothermic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Exothermic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97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Rxn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Path diagram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2044"/>
            <a:ext cx="3416710" cy="363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86319"/>
            <a:ext cx="3657600" cy="3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3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8915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501257"/>
                <a:gridCol w="4642743"/>
              </a:tblGrid>
              <a:tr h="736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Endothermic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Exothermic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21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26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79" y="838200"/>
            <a:ext cx="434653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143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F6707"/>
                </a:solidFill>
              </a:rPr>
              <a:t>Reactants</a:t>
            </a:r>
            <a:endParaRPr lang="en-US" sz="2400" b="1" dirty="0">
              <a:solidFill>
                <a:srgbClr val="BF67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429000"/>
            <a:ext cx="143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F6707"/>
                </a:solidFill>
              </a:rPr>
              <a:t>Reactants</a:t>
            </a:r>
            <a:endParaRPr lang="en-US" sz="2400" b="1" dirty="0">
              <a:solidFill>
                <a:srgbClr val="BF670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352800"/>
            <a:ext cx="13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Products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4953000"/>
            <a:ext cx="13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Products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295400"/>
            <a:ext cx="253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5229E"/>
                </a:solidFill>
              </a:rPr>
              <a:t>Activated complex</a:t>
            </a:r>
            <a:endParaRPr lang="en-US" sz="2400" b="1" dirty="0">
              <a:solidFill>
                <a:srgbClr val="95229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330" y="1219200"/>
            <a:ext cx="253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5229E"/>
                </a:solidFill>
              </a:rPr>
              <a:t>Activated complex</a:t>
            </a:r>
            <a:endParaRPr lang="en-US" sz="2400" b="1" dirty="0">
              <a:solidFill>
                <a:srgbClr val="95229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38400" y="1828800"/>
            <a:ext cx="0" cy="3733800"/>
          </a:xfrm>
          <a:prstGeom prst="line">
            <a:avLst/>
          </a:prstGeom>
          <a:ln w="5397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705600" y="1828800"/>
            <a:ext cx="0" cy="2133600"/>
          </a:xfrm>
          <a:prstGeom prst="line">
            <a:avLst/>
          </a:prstGeom>
          <a:ln w="5397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1200" y="2590800"/>
            <a:ext cx="43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2667000"/>
            <a:ext cx="43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828800" y="4038600"/>
            <a:ext cx="0" cy="1371600"/>
          </a:xfrm>
          <a:prstGeom prst="line">
            <a:avLst/>
          </a:prstGeom>
          <a:ln w="79375">
            <a:solidFill>
              <a:schemeClr val="accent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19800" y="3962400"/>
            <a:ext cx="0" cy="1600200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3657600"/>
            <a:ext cx="98777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H=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+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sym typeface="Symbol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 heat 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added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3276600"/>
            <a:ext cx="93839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H=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-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sym typeface="Symbol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 heat 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given 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off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315200" y="4038600"/>
            <a:ext cx="0" cy="1371600"/>
          </a:xfrm>
          <a:prstGeom prst="line">
            <a:avLst/>
          </a:prstGeom>
          <a:ln w="79375">
            <a:solidFill>
              <a:schemeClr val="accent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24200" y="3962400"/>
            <a:ext cx="0" cy="1600200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3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3" grpId="0"/>
      <p:bldP spid="24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Balancing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Balancing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When balancing, only change the </a:t>
            </a:r>
            <a:r>
              <a:rPr lang="en-US" dirty="0" smtClean="0">
                <a:solidFill>
                  <a:srgbClr val="92D050"/>
                </a:solidFill>
              </a:rPr>
              <a:t>COEFFICENTS</a:t>
            </a:r>
            <a:r>
              <a:rPr lang="en-US" dirty="0" smtClean="0"/>
              <a:t> not the </a:t>
            </a:r>
            <a:r>
              <a:rPr lang="en-US" u="sng" dirty="0" smtClean="0"/>
              <a:t>SUBSCRIPTS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Write correct chemical formulas.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Count # of atoms for each element.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Balance each element or polyatomic 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REDUCE if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117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     </a:t>
            </a:r>
            <a:br>
              <a:rPr lang="en-US" sz="4800" b="1" dirty="0" smtClean="0"/>
            </a:br>
            <a:r>
              <a:rPr lang="en-US" sz="4800" b="1" dirty="0" smtClean="0"/>
              <a:t>    Mg  +      O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   </a:t>
            </a:r>
            <a:r>
              <a:rPr lang="en-US" sz="4800" b="1" dirty="0" smtClean="0">
                <a:sym typeface="Wingdings"/>
              </a:rPr>
              <a:t></a:t>
            </a:r>
            <a:r>
              <a:rPr lang="en-US" sz="4800" b="1" dirty="0" smtClean="0"/>
              <a:t>     </a:t>
            </a:r>
            <a:r>
              <a:rPr lang="en-US" sz="4800" b="1" dirty="0" err="1" smtClean="0"/>
              <a:t>MgO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2057400"/>
            <a:ext cx="82296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Mg = 					      Mg=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O = 				               O=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756" y="9144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6100" y="9144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9570" y="9144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3886200"/>
            <a:ext cx="469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the Mg match on both sides?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9456" y="4572000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the O match on both sides?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211021" y="4378218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balance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4562885"/>
            <a:ext cx="124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445558" y="3879273"/>
            <a:ext cx="124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81200" y="2971800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24207" y="1981200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1981199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42187" y="2971799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9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6" grpId="0"/>
      <p:bldP spid="37" grpId="0"/>
      <p:bldP spid="30" grpId="0"/>
      <p:bldP spid="32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Law of Conservation of Matter/Mass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Matter is not created nor destroyed</a:t>
            </a:r>
          </a:p>
          <a:p>
            <a:pPr lvl="1"/>
            <a:r>
              <a:rPr lang="en-US" i="1" dirty="0" smtClean="0"/>
              <a:t>Just rearranged</a:t>
            </a:r>
          </a:p>
          <a:p>
            <a:r>
              <a:rPr lang="en-US" dirty="0" smtClean="0"/>
              <a:t>Total mass of reactants = total mass of products</a:t>
            </a:r>
          </a:p>
          <a:p>
            <a:r>
              <a:rPr lang="en-US" dirty="0" smtClean="0"/>
              <a:t>Therefore, 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 err="1"/>
              <a:t>rxns</a:t>
            </a:r>
            <a:r>
              <a:rPr lang="en-US" dirty="0"/>
              <a:t> must be balanced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117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     </a:t>
            </a:r>
            <a:br>
              <a:rPr lang="en-US" sz="4800" b="1" dirty="0" smtClean="0"/>
            </a:br>
            <a:r>
              <a:rPr lang="en-US" sz="4800" b="1" dirty="0" smtClean="0"/>
              <a:t>    Mg  +      O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   </a:t>
            </a:r>
            <a:r>
              <a:rPr lang="en-US" sz="4800" b="1" dirty="0" smtClean="0">
                <a:sym typeface="Wingdings"/>
              </a:rPr>
              <a:t></a:t>
            </a:r>
            <a:r>
              <a:rPr lang="en-US" sz="4800" b="1" dirty="0" smtClean="0"/>
              <a:t>     </a:t>
            </a:r>
            <a:r>
              <a:rPr lang="en-US" sz="4800" b="1" dirty="0" err="1" smtClean="0"/>
              <a:t>MgO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0037" y="2014382"/>
            <a:ext cx="82296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Mg = 					      Mg=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O = 				               O=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975" y="949036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6851" y="897081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1987" y="929622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975" y="1010334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41987" y="993015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2971800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1992145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1963154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2014382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92975" y="2971799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467600" y="2133601"/>
            <a:ext cx="533400" cy="4758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200900" y="3057023"/>
            <a:ext cx="533400" cy="4758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21612" y="2900432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89225" y="1983763"/>
            <a:ext cx="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55825" y="2077368"/>
            <a:ext cx="533400" cy="4758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97808" y="2053700"/>
            <a:ext cx="335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b</a:t>
            </a:r>
            <a:r>
              <a:rPr lang="en-US" sz="2800" i="1" dirty="0" smtClean="0">
                <a:solidFill>
                  <a:srgbClr val="FFFF00"/>
                </a:solidFill>
              </a:rPr>
              <a:t>oth Mg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</a:t>
            </a:r>
            <a:r>
              <a:rPr lang="en-US" sz="2800" i="1" dirty="0" smtClean="0">
                <a:solidFill>
                  <a:srgbClr val="FFFF00"/>
                </a:solidFill>
              </a:rPr>
              <a:t>match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7043" y="3057023"/>
            <a:ext cx="320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b</a:t>
            </a:r>
            <a:r>
              <a:rPr lang="en-US" sz="2800" i="1" dirty="0" smtClean="0">
                <a:solidFill>
                  <a:srgbClr val="FFFF00"/>
                </a:solidFill>
              </a:rPr>
              <a:t>oth O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 </a:t>
            </a:r>
            <a:r>
              <a:rPr lang="en-US" sz="2800" i="1" dirty="0" smtClean="0">
                <a:solidFill>
                  <a:srgbClr val="FFFF00"/>
                </a:solidFill>
              </a:rPr>
              <a:t>match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27" grpId="0"/>
      <p:bldP spid="28" grpId="0"/>
      <p:bldP spid="12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137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Cu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O</a:t>
            </a:r>
            <a:r>
              <a:rPr lang="en-US" sz="5300" b="1" dirty="0" smtClean="0"/>
              <a:t> +    </a:t>
            </a:r>
            <a:r>
              <a:rPr lang="en-US" sz="4800" b="1" dirty="0" smtClean="0"/>
              <a:t>C </a:t>
            </a:r>
            <a:r>
              <a:rPr lang="en-US" sz="5300" b="1" dirty="0" smtClean="0">
                <a:sym typeface="Wingdings"/>
              </a:rPr>
              <a:t></a:t>
            </a:r>
            <a:r>
              <a:rPr lang="en-US" sz="5300" b="1" dirty="0" smtClean="0"/>
              <a:t>    </a:t>
            </a:r>
            <a:r>
              <a:rPr lang="en-US" sz="4800" b="1" dirty="0" smtClean="0"/>
              <a:t>Cu  +     CO</a:t>
            </a:r>
            <a:r>
              <a:rPr lang="en-US" sz="4800" b="1" baseline="-25000" dirty="0" smtClean="0"/>
              <a:t>2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45193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Cu </a:t>
            </a:r>
            <a:r>
              <a:rPr lang="en-US" sz="4000" dirty="0"/>
              <a:t>=                        </a:t>
            </a:r>
            <a:r>
              <a:rPr lang="en-US" sz="4000" dirty="0" smtClean="0"/>
              <a:t>     Cu</a:t>
            </a:r>
            <a:r>
              <a:rPr lang="en-US" sz="4000" dirty="0"/>
              <a:t>= </a:t>
            </a:r>
          </a:p>
          <a:p>
            <a:r>
              <a:rPr lang="en-US" sz="4000" dirty="0" smtClean="0"/>
              <a:t>    O</a:t>
            </a:r>
            <a:r>
              <a:rPr lang="en-US" sz="4000" dirty="0"/>
              <a:t>=                             </a:t>
            </a:r>
            <a:r>
              <a:rPr lang="en-US" sz="4000" dirty="0" smtClean="0"/>
              <a:t>   O</a:t>
            </a:r>
            <a:r>
              <a:rPr lang="en-US" sz="4000" dirty="0"/>
              <a:t>= </a:t>
            </a:r>
          </a:p>
          <a:p>
            <a:r>
              <a:rPr lang="en-US" sz="4000" dirty="0" smtClean="0"/>
              <a:t>    C=                                C</a:t>
            </a:r>
            <a:r>
              <a:rPr lang="en-US" sz="4000" dirty="0"/>
              <a:t>=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1800" y="12192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3931" y="4242061"/>
            <a:ext cx="464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the Cu match on both sides?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3931" y="4795905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the O match on both sides?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3840" y="4249033"/>
            <a:ext cx="124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8260" y="5400304"/>
            <a:ext cx="124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73931" y="5409970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the C match on both sides?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45830" y="4472893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balance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18628" y="244500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98856" y="309793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74948" y="369460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75656" y="245193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310486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59685" y="363681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69492" y="4795904"/>
            <a:ext cx="124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137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Cu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O</a:t>
            </a:r>
            <a:r>
              <a:rPr lang="en-US" sz="5300" b="1" dirty="0" smtClean="0"/>
              <a:t> +    </a:t>
            </a:r>
            <a:r>
              <a:rPr lang="en-US" sz="4800" b="1" dirty="0" smtClean="0"/>
              <a:t>C </a:t>
            </a:r>
            <a:r>
              <a:rPr lang="en-US" sz="5300" b="1" dirty="0" smtClean="0">
                <a:sym typeface="Wingdings"/>
              </a:rPr>
              <a:t></a:t>
            </a:r>
            <a:r>
              <a:rPr lang="en-US" sz="5300" b="1" dirty="0" smtClean="0"/>
              <a:t>    </a:t>
            </a:r>
            <a:r>
              <a:rPr lang="en-US" sz="4800" b="1" dirty="0" smtClean="0"/>
              <a:t>Cu  +     CO</a:t>
            </a:r>
            <a:r>
              <a:rPr lang="en-US" sz="4800" b="1" baseline="-25000" dirty="0" smtClean="0"/>
              <a:t>2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45193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Cu </a:t>
            </a:r>
            <a:r>
              <a:rPr lang="en-US" sz="4000" dirty="0"/>
              <a:t>=                        </a:t>
            </a:r>
            <a:r>
              <a:rPr lang="en-US" sz="4000" dirty="0" smtClean="0"/>
              <a:t>     Cu</a:t>
            </a:r>
            <a:r>
              <a:rPr lang="en-US" sz="4000" dirty="0"/>
              <a:t>= </a:t>
            </a:r>
          </a:p>
          <a:p>
            <a:r>
              <a:rPr lang="en-US" sz="4000" dirty="0" smtClean="0"/>
              <a:t>    O</a:t>
            </a:r>
            <a:r>
              <a:rPr lang="en-US" sz="4000" dirty="0"/>
              <a:t>=                             </a:t>
            </a:r>
            <a:r>
              <a:rPr lang="en-US" sz="4000" dirty="0" smtClean="0"/>
              <a:t>   O</a:t>
            </a:r>
            <a:r>
              <a:rPr lang="en-US" sz="4000" dirty="0"/>
              <a:t>= </a:t>
            </a:r>
          </a:p>
          <a:p>
            <a:r>
              <a:rPr lang="en-US" sz="4000" dirty="0" smtClean="0"/>
              <a:t>    C=                                C</a:t>
            </a:r>
            <a:r>
              <a:rPr lang="en-US" sz="4000" dirty="0"/>
              <a:t>=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8782" y="1083795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324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3175" y="1091769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21344" y="1123264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8628" y="244500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98856" y="309793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74948" y="369460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75656" y="245193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310486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59685" y="363681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832529" y="2537153"/>
            <a:ext cx="533400" cy="4758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39636" y="3172038"/>
            <a:ext cx="533400" cy="4758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8252" y="123893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173938" y="2537153"/>
            <a:ext cx="533400" cy="4758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69684" y="247899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30047" y="121919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47443" y="304827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65929" y="240194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81292" y="2493819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Matches </a:t>
            </a:r>
            <a:r>
              <a:rPr lang="en-US" sz="2800" dirty="0" smtClean="0">
                <a:solidFill>
                  <a:srgbClr val="FFFF00"/>
                </a:solidFill>
                <a:sym typeface="Symbol"/>
              </a:rPr>
              <a:t>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0" y="3144330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Matches </a:t>
            </a:r>
            <a:r>
              <a:rPr lang="en-US" sz="2800" dirty="0" smtClean="0">
                <a:solidFill>
                  <a:srgbClr val="FFFF00"/>
                </a:solidFill>
                <a:sym typeface="Symbol"/>
              </a:rPr>
              <a:t>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1236" y="374361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Matches </a:t>
            </a:r>
            <a:r>
              <a:rPr lang="en-US" sz="2800" dirty="0" smtClean="0">
                <a:solidFill>
                  <a:srgbClr val="FFFF00"/>
                </a:solidFill>
                <a:sym typeface="Symbol"/>
              </a:rPr>
              <a:t>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" grpId="0"/>
      <p:bldP spid="35" grpId="0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try a harder one in your notebook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137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  C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H</a:t>
            </a:r>
            <a:r>
              <a:rPr lang="en-US" sz="4400" b="1" baseline="-25000" dirty="0" smtClean="0"/>
              <a:t>6</a:t>
            </a:r>
            <a:r>
              <a:rPr lang="en-US" sz="4400" b="1" dirty="0" smtClean="0"/>
              <a:t>  +      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</a:t>
            </a:r>
            <a:r>
              <a:rPr lang="en-US" sz="4400" b="1" dirty="0" smtClean="0">
                <a:sym typeface="Wingdings"/>
              </a:rPr>
              <a:t></a:t>
            </a:r>
            <a:r>
              <a:rPr lang="en-US" sz="4400" b="1" dirty="0" smtClean="0"/>
              <a:t>     CO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+     H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4384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C=                             </a:t>
            </a:r>
            <a:r>
              <a:rPr lang="en-US" sz="4000" dirty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H=                             H=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O=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                 O=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4645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53745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23900" y="1351865"/>
            <a:ext cx="84201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  C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H</a:t>
            </a:r>
            <a:r>
              <a:rPr lang="en-US" sz="4400" b="1" baseline="-25000" dirty="0" smtClean="0"/>
              <a:t>6</a:t>
            </a:r>
            <a:r>
              <a:rPr lang="en-US" sz="4400" b="1" dirty="0" smtClean="0"/>
              <a:t>  +      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</a:t>
            </a:r>
            <a:r>
              <a:rPr lang="en-US" sz="4400" b="1" dirty="0" smtClean="0">
                <a:sym typeface="Wingdings"/>
              </a:rPr>
              <a:t></a:t>
            </a:r>
            <a:r>
              <a:rPr lang="en-US" sz="4400" b="1" dirty="0" smtClean="0"/>
              <a:t>     CO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+     H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4384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C=                             </a:t>
            </a:r>
            <a:r>
              <a:rPr lang="en-US" sz="4000" dirty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H=                             H=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O=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                 O=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4926" y="1129144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66183" y="1123265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2806" y="1066800"/>
            <a:ext cx="533400" cy="9906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42528" y="243392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42528" y="308025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6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89456" y="364637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47828" y="243392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00900" y="308025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24712" y="370826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200900" y="3223007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87372" y="306192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6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84279" y="152295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212806" y="3846536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87372" y="364637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942528" y="3223007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29000" y="3094187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4128" y="123893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54434" y="2572203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09065" y="247516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71593" y="367092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14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200900" y="2613443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66183" y="123893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23635" y="244785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687372" y="3162868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63179" y="302459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12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259734" y="101170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6</a:t>
            </a:r>
            <a:endParaRPr lang="en-US" b="1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83546" y="1611423"/>
            <a:ext cx="415732" cy="369777"/>
          </a:xfrm>
          <a:prstGeom prst="line">
            <a:avLst/>
          </a:prstGeom>
          <a:ln w="698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655861" y="3740518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88509" y="123683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7</a:t>
            </a:r>
            <a:endParaRPr lang="en-US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989456" y="3809197"/>
            <a:ext cx="415732" cy="36977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01398" y="367092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9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3" grpId="0"/>
      <p:bldP spid="46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137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  N</a:t>
            </a:r>
            <a:r>
              <a:rPr lang="en-US" sz="5300" b="1" baseline="-25000" dirty="0" smtClean="0"/>
              <a:t>2</a:t>
            </a:r>
            <a:r>
              <a:rPr lang="en-US" sz="5300" b="1" dirty="0" smtClean="0"/>
              <a:t>   +     H</a:t>
            </a:r>
            <a:r>
              <a:rPr lang="en-US" sz="5300" b="1" baseline="-25000" dirty="0" smtClean="0"/>
              <a:t>2</a:t>
            </a:r>
            <a:r>
              <a:rPr lang="en-US" sz="5300" b="1" dirty="0" smtClean="0"/>
              <a:t> </a:t>
            </a:r>
            <a:r>
              <a:rPr lang="en-US" sz="5300" b="1" dirty="0" smtClean="0">
                <a:sym typeface="Wingdings"/>
              </a:rPr>
              <a:t></a:t>
            </a:r>
            <a:r>
              <a:rPr lang="en-US" sz="5300" b="1" dirty="0" smtClean="0"/>
              <a:t>      NH</a:t>
            </a:r>
            <a:r>
              <a:rPr lang="en-US" sz="5300" b="1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49618" y="1142999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125681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26549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453" y="1981199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#2</a:t>
            </a:r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1653" y="2304365"/>
            <a:ext cx="7574147" cy="1143000"/>
          </a:xfrm>
          <a:prstGeom prst="rect">
            <a:avLst/>
          </a:prstGeo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   KClO</a:t>
            </a:r>
            <a:r>
              <a:rPr lang="en-US" baseline="-25000" dirty="0" smtClean="0"/>
              <a:t>3 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     </a:t>
            </a:r>
            <a:r>
              <a:rPr lang="en-US" dirty="0" err="1" smtClean="0">
                <a:sym typeface="Wingdings" pitchFamily="2" charset="2"/>
              </a:rPr>
              <a:t>KCl</a:t>
            </a:r>
            <a:r>
              <a:rPr lang="en-US" dirty="0" smtClean="0">
                <a:sym typeface="Wingdings" pitchFamily="2" charset="2"/>
              </a:rPr>
              <a:t>    +      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453" y="609600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#1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219200" y="262753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2026" y="25146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34200" y="2486891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687887"/>
            <a:ext cx="9090726" cy="896034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6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3200" b="1" dirty="0" smtClean="0"/>
              <a:t>AgNO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+     MgCl</a:t>
            </a:r>
            <a:r>
              <a:rPr lang="en-US" sz="3200" b="1" baseline="-25000" dirty="0" smtClean="0"/>
              <a:t>2</a:t>
            </a:r>
            <a:r>
              <a:rPr lang="en-US" sz="3200" b="1" dirty="0" smtClean="0">
                <a:sym typeface="Wingdings" pitchFamily="2" charset="2"/>
              </a:rPr>
              <a:t>     </a:t>
            </a:r>
            <a:r>
              <a:rPr lang="en-US" sz="3200" b="1" dirty="0" err="1" smtClean="0">
                <a:sym typeface="Wingdings" pitchFamily="2" charset="2"/>
              </a:rPr>
              <a:t>AgCl</a:t>
            </a:r>
            <a:r>
              <a:rPr lang="en-US" sz="3200" b="1" dirty="0" smtClean="0">
                <a:sym typeface="Wingdings" pitchFamily="2" charset="2"/>
              </a:rPr>
              <a:t>+      Mg(NO</a:t>
            </a:r>
            <a:r>
              <a:rPr lang="en-US" sz="3200" b="1" baseline="-25000" dirty="0" smtClean="0">
                <a:sym typeface="Wingdings" pitchFamily="2" charset="2"/>
              </a:rPr>
              <a:t>3</a:t>
            </a:r>
            <a:r>
              <a:rPr lang="en-US" sz="3200" b="1" dirty="0" smtClean="0">
                <a:sym typeface="Wingdings" pitchFamily="2" charset="2"/>
              </a:rPr>
              <a:t>)</a:t>
            </a:r>
            <a:r>
              <a:rPr lang="en-US" sz="3200" b="1" baseline="-25000" dirty="0" smtClean="0">
                <a:sym typeface="Wingdings" pitchFamily="2" charset="2"/>
              </a:rPr>
              <a:t>2</a:t>
            </a:r>
            <a:endParaRPr lang="en-US" sz="40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7178" y="3247279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#3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77000" y="3880722"/>
            <a:ext cx="457200" cy="688539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24779" y="3895381"/>
            <a:ext cx="457200" cy="688539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03765" y="3895382"/>
            <a:ext cx="457200" cy="688539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453" y="3893610"/>
            <a:ext cx="457200" cy="688539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69357" y="347990"/>
            <a:ext cx="494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Determine Type &amp; Balance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42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137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  N</a:t>
            </a:r>
            <a:r>
              <a:rPr lang="en-US" sz="5300" b="1" baseline="-25000" dirty="0" smtClean="0"/>
              <a:t>2</a:t>
            </a:r>
            <a:r>
              <a:rPr lang="en-US" sz="5300" b="1" dirty="0" smtClean="0"/>
              <a:t>   +     H</a:t>
            </a:r>
            <a:r>
              <a:rPr lang="en-US" sz="5300" b="1" baseline="-25000" dirty="0" smtClean="0"/>
              <a:t>2</a:t>
            </a:r>
            <a:r>
              <a:rPr lang="en-US" sz="5300" b="1" dirty="0" smtClean="0"/>
              <a:t> </a:t>
            </a:r>
            <a:r>
              <a:rPr lang="en-US" sz="5300" b="1" dirty="0" smtClean="0">
                <a:sym typeface="Wingdings"/>
              </a:rPr>
              <a:t></a:t>
            </a:r>
            <a:r>
              <a:rPr lang="en-US" sz="5300" b="1" dirty="0" smtClean="0"/>
              <a:t>      NH</a:t>
            </a:r>
            <a:r>
              <a:rPr lang="en-US" sz="5300" b="1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233884"/>
            <a:ext cx="79248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N=                             N=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           H=                             H=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4491" y="1143000"/>
            <a:ext cx="5334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741363"/>
              <a:ext cx="241300" cy="250825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675" y="722290"/>
                <a:ext cx="279476" cy="288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7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___KClO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____</a:t>
            </a:r>
            <a:r>
              <a:rPr lang="en-US" dirty="0" err="1" smtClean="0">
                <a:sym typeface="Wingdings" pitchFamily="2" charset="2"/>
              </a:rPr>
              <a:t>KCl</a:t>
            </a:r>
            <a:r>
              <a:rPr lang="en-US" dirty="0" smtClean="0">
                <a:sym typeface="Wingdings" pitchFamily="2" charset="2"/>
              </a:rPr>
              <a:t>   + ____O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429000"/>
            <a:ext cx="693420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600" dirty="0" smtClean="0"/>
              <a:t>K=</a:t>
            </a:r>
          </a:p>
          <a:p>
            <a:r>
              <a:rPr lang="en-US" sz="3600" dirty="0" err="1" smtClean="0"/>
              <a:t>Cl</a:t>
            </a:r>
            <a:r>
              <a:rPr lang="en-US" sz="3600" dirty="0" smtClean="0"/>
              <a:t>=</a:t>
            </a:r>
          </a:p>
          <a:p>
            <a:r>
              <a:rPr lang="en-US" sz="3600" dirty="0" smtClean="0"/>
              <a:t>O=</a:t>
            </a:r>
          </a:p>
          <a:p>
            <a:r>
              <a:rPr lang="en-US" sz="3600" dirty="0" smtClean="0"/>
              <a:t> K=</a:t>
            </a:r>
          </a:p>
          <a:p>
            <a:r>
              <a:rPr lang="en-US" sz="3600" dirty="0" err="1" smtClean="0"/>
              <a:t>Cl</a:t>
            </a:r>
            <a:r>
              <a:rPr lang="en-US" sz="3600" dirty="0" smtClean="0"/>
              <a:t>=</a:t>
            </a:r>
          </a:p>
          <a:p>
            <a:r>
              <a:rPr lang="en-US" sz="3600" dirty="0" smtClean="0"/>
              <a:t> O=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838200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81200"/>
            <a:ext cx="8686800" cy="1219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 </a:t>
            </a:r>
            <a:r>
              <a:rPr lang="en-US" sz="2800" dirty="0" smtClean="0"/>
              <a:t>__AgNO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__MgCl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ym typeface="Wingdings" pitchFamily="2" charset="2"/>
              </a:rPr>
              <a:t> __</a:t>
            </a:r>
            <a:r>
              <a:rPr lang="en-US" sz="2800" dirty="0" err="1" smtClean="0">
                <a:sym typeface="Wingdings" pitchFamily="2" charset="2"/>
              </a:rPr>
              <a:t>AgCl</a:t>
            </a:r>
            <a:r>
              <a:rPr lang="en-US" sz="2800" dirty="0" smtClean="0">
                <a:sym typeface="Wingdings" pitchFamily="2" charset="2"/>
              </a:rPr>
              <a:t>   + __Mg(NO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)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endParaRPr lang="en-US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429001"/>
            <a:ext cx="5562600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dirty="0" smtClean="0"/>
              <a:t>Ag=                         </a:t>
            </a:r>
          </a:p>
          <a:p>
            <a:r>
              <a:rPr lang="en-US" sz="3200" dirty="0" smtClean="0"/>
              <a:t>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=</a:t>
            </a:r>
          </a:p>
          <a:p>
            <a:r>
              <a:rPr lang="en-US" sz="3200" dirty="0" smtClean="0"/>
              <a:t>Mg=</a:t>
            </a:r>
          </a:p>
          <a:p>
            <a:r>
              <a:rPr lang="en-US" sz="3200" dirty="0" err="1" smtClean="0"/>
              <a:t>Cl</a:t>
            </a:r>
            <a:r>
              <a:rPr lang="en-US" sz="3200" dirty="0" smtClean="0"/>
              <a:t>=</a:t>
            </a:r>
          </a:p>
          <a:p>
            <a:endParaRPr lang="en-US" sz="3200" dirty="0" smtClean="0"/>
          </a:p>
          <a:p>
            <a:r>
              <a:rPr lang="en-US" sz="3200" dirty="0" smtClean="0"/>
              <a:t>       Ag=</a:t>
            </a:r>
          </a:p>
          <a:p>
            <a:r>
              <a:rPr lang="en-US" sz="3200" dirty="0" smtClean="0"/>
              <a:t>       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=</a:t>
            </a:r>
          </a:p>
          <a:p>
            <a:r>
              <a:rPr lang="en-US" sz="3200" dirty="0" smtClean="0"/>
              <a:t>       Mg=</a:t>
            </a:r>
          </a:p>
          <a:p>
            <a:r>
              <a:rPr lang="en-US" sz="3200" dirty="0" smtClean="0"/>
              <a:t>       </a:t>
            </a:r>
            <a:r>
              <a:rPr lang="en-US" sz="3200" dirty="0" err="1" smtClean="0"/>
              <a:t>Cl</a:t>
            </a:r>
            <a:r>
              <a:rPr lang="en-US" sz="3200" dirty="0" smtClean="0"/>
              <a:t>=</a:t>
            </a:r>
          </a:p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838200"/>
            <a:ext cx="3066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# 3 ( #5 on 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762000"/>
          </a:xfrm>
          <a:noFill/>
        </p:spPr>
        <p:txBody>
          <a:bodyPr lIns="92075" tIns="46038" rIns="92075" bIns="46038" anchor="t" anchorCtr="1"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Symbols used in equations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334000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After a chemical formula:</a:t>
            </a:r>
          </a:p>
          <a:p>
            <a:pPr marL="0" indent="0">
              <a:buNone/>
            </a:pPr>
            <a:r>
              <a:rPr lang="en-US" dirty="0" smtClean="0"/>
              <a:t>(s) or </a:t>
            </a:r>
            <a:r>
              <a:rPr lang="en-US" dirty="0" smtClean="0">
                <a:latin typeface="Symbol" pitchFamily="18" charset="2"/>
              </a:rPr>
              <a:t>¯ :  </a:t>
            </a:r>
            <a:r>
              <a:rPr lang="en-US" dirty="0" smtClean="0"/>
              <a:t>solid  Cu</a:t>
            </a:r>
            <a:r>
              <a:rPr lang="en-US" baseline="-25000" dirty="0" smtClean="0"/>
              <a:t>(s)   </a:t>
            </a: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>
                <a:latin typeface="Symbol" pitchFamily="18" charset="2"/>
              </a:rPr>
              <a:t>¯</a:t>
            </a:r>
          </a:p>
          <a:p>
            <a:pPr marL="0" indent="0">
              <a:buNone/>
            </a:pPr>
            <a:r>
              <a:rPr lang="en-US" dirty="0" smtClean="0"/>
              <a:t>(g)  </a:t>
            </a:r>
            <a:r>
              <a:rPr lang="en-US" i="1" dirty="0" smtClean="0"/>
              <a:t>or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 : </a:t>
            </a:r>
            <a:r>
              <a:rPr lang="en-US" dirty="0" smtClean="0"/>
              <a:t>gas :  H</a:t>
            </a:r>
            <a:r>
              <a:rPr lang="en-US" baseline="-25000" dirty="0" smtClean="0"/>
              <a:t>2 (g) 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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(l) </a:t>
            </a:r>
            <a:r>
              <a:rPr lang="en-US" dirty="0"/>
              <a:t>:</a:t>
            </a:r>
            <a:r>
              <a:rPr lang="en-US" dirty="0" smtClean="0"/>
              <a:t>liquid: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: aqueous solution: CaCl</a:t>
            </a:r>
            <a:r>
              <a:rPr lang="en-US" baseline="-25000" dirty="0" smtClean="0"/>
              <a:t>2 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dissolved </a:t>
            </a:r>
            <a:r>
              <a:rPr lang="en-US" dirty="0"/>
              <a:t>in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0326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Other Symbols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334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latin typeface="Comic Sans MS" pitchFamily="66" charset="0"/>
                <a:sym typeface="Symbol"/>
              </a:rPr>
              <a:t>    or   </a:t>
            </a:r>
            <a:r>
              <a:rPr lang="en-US" sz="2400" dirty="0" smtClean="0">
                <a:latin typeface="Comic Sans MS" pitchFamily="66" charset="0"/>
                <a:sym typeface="Symbol"/>
              </a:rPr>
              <a:t>heat</a:t>
            </a:r>
            <a:r>
              <a:rPr lang="en-US" dirty="0" smtClean="0">
                <a:latin typeface="Comic Sans MS" pitchFamily="66" charset="0"/>
                <a:sym typeface="Symbol"/>
              </a:rPr>
              <a:t>    :</a:t>
            </a:r>
            <a:r>
              <a:rPr lang="en-US" dirty="0" smtClean="0">
                <a:latin typeface="Comic Sans MS" pitchFamily="66" charset="0"/>
              </a:rPr>
              <a:t>heat supplied to </a:t>
            </a:r>
            <a:r>
              <a:rPr lang="en-US" dirty="0" err="1" smtClean="0">
                <a:latin typeface="Comic Sans MS" pitchFamily="66" charset="0"/>
              </a:rPr>
              <a:t>rxn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Chemical formula        </a:t>
            </a:r>
            <a:r>
              <a:rPr lang="en-US" dirty="0" smtClean="0">
                <a:latin typeface="Comic Sans MS" pitchFamily="66" charset="0"/>
              </a:rPr>
              <a:t>: catalyst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14400" y="1981200"/>
            <a:ext cx="762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1981200"/>
            <a:ext cx="1219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0600" y="3200400"/>
            <a:ext cx="2895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71391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that effect </a:t>
            </a:r>
            <a:r>
              <a:rPr lang="en-US" dirty="0" err="1" smtClean="0"/>
              <a:t>rxn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</a:t>
            </a:r>
            <a:r>
              <a:rPr lang="en-US" sz="3200" b="1" dirty="0" smtClean="0"/>
              <a:t>Increase Temperature: </a:t>
            </a:r>
          </a:p>
          <a:p>
            <a:pPr marL="0" indent="0">
              <a:buNone/>
            </a:pPr>
            <a:r>
              <a:rPr lang="en-US" sz="3200" dirty="0" smtClean="0"/>
              <a:t>       increasing in movement= more collisions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b="1" dirty="0" smtClean="0"/>
              <a:t>Increase </a:t>
            </a:r>
            <a:r>
              <a:rPr lang="en-US" sz="3200" b="1" dirty="0" smtClean="0"/>
              <a:t>Surface Area: </a:t>
            </a:r>
          </a:p>
          <a:p>
            <a:pPr marL="0" indent="0">
              <a:buNone/>
            </a:pPr>
            <a:r>
              <a:rPr lang="en-US" sz="3200" dirty="0" smtClean="0"/>
              <a:t>More smaller particles=         </a:t>
            </a:r>
          </a:p>
          <a:p>
            <a:pPr marL="0" indent="0">
              <a:buNone/>
            </a:pPr>
            <a:r>
              <a:rPr lang="en-US" sz="3200" dirty="0" smtClean="0"/>
              <a:t>more </a:t>
            </a:r>
            <a:r>
              <a:rPr lang="en-US" sz="3200" dirty="0" smtClean="0"/>
              <a:t>areas to collide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12" y="3262744"/>
            <a:ext cx="4728188" cy="34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600" b="1" dirty="0"/>
              <a:t>3. Increase Concentration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err="1" smtClean="0"/>
              <a:t>Inc</a:t>
            </a:r>
            <a:r>
              <a:rPr lang="en-US" sz="3200" dirty="0" smtClean="0"/>
              <a:t> amount of a substance per area</a:t>
            </a:r>
          </a:p>
          <a:p>
            <a:pPr lvl="1"/>
            <a:r>
              <a:rPr lang="en-US" sz="3200" dirty="0" smtClean="0"/>
              <a:t>Bigger </a:t>
            </a:r>
            <a:r>
              <a:rPr lang="en-US" sz="3200" b="1" dirty="0" smtClean="0"/>
              <a:t>M</a:t>
            </a:r>
            <a:r>
              <a:rPr lang="en-US" sz="3200" dirty="0" smtClean="0"/>
              <a:t> = more concentration </a:t>
            </a:r>
          </a:p>
          <a:p>
            <a:pPr marL="411480" lvl="1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n-US" sz="2800" i="1" dirty="0" smtClean="0"/>
              <a:t>Which will cause a faster reaction: 3M or 0.4M </a:t>
            </a:r>
          </a:p>
          <a:p>
            <a:pPr marL="914400" lvl="2" indent="0">
              <a:buNone/>
            </a:pPr>
            <a:r>
              <a:rPr lang="en-US" sz="2800" dirty="0" smtClean="0"/>
              <a:t>           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3M</a:t>
            </a:r>
            <a:r>
              <a:rPr lang="en-US" sz="2800" b="1" i="1" dirty="0" smtClean="0"/>
              <a:t> will make the </a:t>
            </a:r>
            <a:r>
              <a:rPr lang="en-US" sz="2800" b="1" i="1" dirty="0" err="1" smtClean="0"/>
              <a:t>rxn</a:t>
            </a:r>
            <a:r>
              <a:rPr lang="en-US" sz="2800" b="1" i="1" dirty="0" smtClean="0"/>
              <a:t> faster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26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1490</Words>
  <Application>Microsoft Office PowerPoint</Application>
  <PresentationFormat>On-screen Show (4:3)</PresentationFormat>
  <Paragraphs>518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Foundry</vt:lpstr>
      <vt:lpstr>PowerPoint Presentation</vt:lpstr>
      <vt:lpstr>Indications of Chemical Change</vt:lpstr>
      <vt:lpstr>Basics</vt:lpstr>
      <vt:lpstr>Law of Conservation of Matter/Mass</vt:lpstr>
      <vt:lpstr>Symbols used in equations</vt:lpstr>
      <vt:lpstr>Other Symbols</vt:lpstr>
      <vt:lpstr>Reactions Rates</vt:lpstr>
      <vt:lpstr>factors that effect rxn rate</vt:lpstr>
      <vt:lpstr>3. Increase Concentration </vt:lpstr>
      <vt:lpstr>PowerPoint Presentation</vt:lpstr>
      <vt:lpstr>4. Catalyst</vt:lpstr>
      <vt:lpstr>6 types of reactions</vt:lpstr>
      <vt:lpstr>PowerPoint Presentation</vt:lpstr>
      <vt:lpstr>Combination/Synthesis</vt:lpstr>
      <vt:lpstr>PowerPoint Presentation</vt:lpstr>
      <vt:lpstr>Decomposition </vt:lpstr>
      <vt:lpstr>PowerPoint Presentation</vt:lpstr>
      <vt:lpstr>Single Replacement/Displacement</vt:lpstr>
      <vt:lpstr>Single Replacement/Displacement</vt:lpstr>
      <vt:lpstr>PowerPoint Presentation</vt:lpstr>
      <vt:lpstr>Single Replacement/Displacement</vt:lpstr>
      <vt:lpstr>PowerPoint Presentation</vt:lpstr>
      <vt:lpstr>Double Replacement/Displacement</vt:lpstr>
      <vt:lpstr>PowerPoint Presentation</vt:lpstr>
      <vt:lpstr>Combustion </vt:lpstr>
      <vt:lpstr>Acid –Base (Neutralization) </vt:lpstr>
      <vt:lpstr>How to recognize which type</vt:lpstr>
      <vt:lpstr>PowerPoint Presentation</vt:lpstr>
      <vt:lpstr> All chemical rxns have….                      a change in energy</vt:lpstr>
      <vt:lpstr>PowerPoint Presentation</vt:lpstr>
      <vt:lpstr>Collision Theory ( 1:17 min)</vt:lpstr>
      <vt:lpstr>PowerPoint Presentation</vt:lpstr>
      <vt:lpstr>PowerPoint Presentation</vt:lpstr>
      <vt:lpstr>PowerPoint Presentation</vt:lpstr>
      <vt:lpstr>PowerPoint Presentation</vt:lpstr>
      <vt:lpstr>Balancing Reactions</vt:lpstr>
      <vt:lpstr>STIPULATIONS</vt:lpstr>
      <vt:lpstr>Steps</vt:lpstr>
      <vt:lpstr>          Mg  +      O2         MgO</vt:lpstr>
      <vt:lpstr>          Mg  +      O2         MgO</vt:lpstr>
      <vt:lpstr>Cu2O +    C     Cu  +     CO2  </vt:lpstr>
      <vt:lpstr>Cu2O +    C     Cu  +     CO2  </vt:lpstr>
      <vt:lpstr>Now, try a harder one in your notebook</vt:lpstr>
      <vt:lpstr>  C2H6  +      O2      CO2 +     H2O </vt:lpstr>
      <vt:lpstr>  C2H6  +      O2      CO2 +     H2O </vt:lpstr>
      <vt:lpstr>  N2   +     H2       NH3 </vt:lpstr>
      <vt:lpstr>  N2   +     H2       NH3 </vt:lpstr>
      <vt:lpstr> ___KClO3  ____KCl   + ____O2</vt:lpstr>
      <vt:lpstr> __AgNO3 + __MgCl2 __AgCl   + __Mg(NO3)2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E. Newsham</dc:creator>
  <cp:lastModifiedBy>Laura E. Newsham</cp:lastModifiedBy>
  <cp:revision>70</cp:revision>
  <dcterms:created xsi:type="dcterms:W3CDTF">2013-01-17T15:17:33Z</dcterms:created>
  <dcterms:modified xsi:type="dcterms:W3CDTF">2014-01-28T16:11:02Z</dcterms:modified>
</cp:coreProperties>
</file>