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8" r:id="rId5"/>
    <p:sldId id="258" r:id="rId6"/>
    <p:sldId id="259" r:id="rId7"/>
    <p:sldId id="279" r:id="rId8"/>
    <p:sldId id="286" r:id="rId9"/>
    <p:sldId id="296" r:id="rId10"/>
    <p:sldId id="302" r:id="rId11"/>
    <p:sldId id="303" r:id="rId12"/>
    <p:sldId id="297" r:id="rId13"/>
    <p:sldId id="304" r:id="rId14"/>
    <p:sldId id="299" r:id="rId15"/>
    <p:sldId id="300" r:id="rId16"/>
    <p:sldId id="288" r:id="rId17"/>
    <p:sldId id="282" r:id="rId18"/>
    <p:sldId id="260" r:id="rId19"/>
    <p:sldId id="263" r:id="rId20"/>
    <p:sldId id="283" r:id="rId21"/>
    <p:sldId id="292" r:id="rId22"/>
    <p:sldId id="285" r:id="rId23"/>
    <p:sldId id="268" r:id="rId24"/>
    <p:sldId id="269" r:id="rId25"/>
    <p:sldId id="271" r:id="rId26"/>
    <p:sldId id="270" r:id="rId27"/>
    <p:sldId id="291" r:id="rId28"/>
    <p:sldId id="293" r:id="rId29"/>
    <p:sldId id="294" r:id="rId30"/>
    <p:sldId id="295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59D677-61B9-4248-AF8A-4602266A55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5AA1B9-BE6E-4DD3-B9F2-A0746E1C9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Solving for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763000" cy="4998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There are 2 basic rules that you must follow: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1.  Whatever is done to one side  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MUST be done to the other </a:t>
            </a:r>
          </a:p>
          <a:p>
            <a:pPr marL="45720" indent="0">
              <a:buNone/>
            </a:pPr>
            <a:r>
              <a:rPr lang="en-US" sz="2400" dirty="0" smtClean="0"/>
              <a:t>2.  You CAN NOT solve for a variable in the denominator!!  </a:t>
            </a:r>
          </a:p>
          <a:p>
            <a:pPr lvl="1"/>
            <a:r>
              <a:rPr lang="en-US" sz="2400" dirty="0" smtClean="0"/>
              <a:t>It must first be moved to the numerator (by multiplying)  </a:t>
            </a:r>
          </a:p>
        </p:txBody>
      </p:sp>
    </p:spTree>
    <p:extLst>
      <p:ext uri="{BB962C8B-B14F-4D97-AF65-F5344CB8AC3E}">
        <p14:creationId xmlns:p14="http://schemas.microsoft.com/office/powerpoint/2010/main" val="19900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Solving for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458200" cy="2971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For example:  </a:t>
            </a:r>
          </a:p>
          <a:p>
            <a:pPr marL="45720" indent="0">
              <a:buNone/>
            </a:pPr>
            <a:r>
              <a:rPr lang="en-US" dirty="0" smtClean="0"/>
              <a:t>Solve for peace?</a:t>
            </a:r>
            <a:endParaRPr lang="en-US" dirty="0"/>
          </a:p>
        </p:txBody>
      </p:sp>
      <p:pic>
        <p:nvPicPr>
          <p:cNvPr id="1026" name="Picture 2" descr="C:\Users\Hokie01\AppData\Local\Microsoft\Windows\Temporary Internet Files\Content.IE5\W2M7BJML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2362200"/>
            <a:ext cx="761542" cy="7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qual 3"/>
          <p:cNvSpPr/>
          <p:nvPr/>
        </p:nvSpPr>
        <p:spPr>
          <a:xfrm>
            <a:off x="2133600" y="2514371"/>
            <a:ext cx="6096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7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96656"/>
            <a:ext cx="892629" cy="8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kie01\AppData\Local\Microsoft\Windows\Temporary Internet Files\Content.IE5\QQUQFSG1\MC9004325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43999"/>
            <a:ext cx="997942" cy="9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329" y="3352800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124200" y="3352800"/>
            <a:ext cx="2286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0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200"/>
            <a:ext cx="41624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7" y="358207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848600" y="242888"/>
            <a:ext cx="919162" cy="1042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1285875"/>
            <a:ext cx="685800" cy="828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81000" y="358207"/>
            <a:ext cx="8382000" cy="5890193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Multiply both </a:t>
            </a:r>
          </a:p>
          <a:p>
            <a:pPr marL="45720" indent="0">
              <a:buNone/>
            </a:pPr>
            <a:r>
              <a:rPr lang="en-US" dirty="0"/>
              <a:t>s</a:t>
            </a:r>
            <a:r>
              <a:rPr lang="en-US" dirty="0" smtClean="0"/>
              <a:t>ides by the sun 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0729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39" y="3275578"/>
            <a:ext cx="892629" cy="8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Hokie01\AppData\Local\Microsoft\Windows\Temporary Internet Files\Content.IE5\W2M7BJML\MC9004231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7" y="3419271"/>
            <a:ext cx="761542" cy="7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Hokie01\AppData\Local\Microsoft\Windows\Temporary Internet Files\Content.IE5\QQUQFSG1\MC900432542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376" y="3182871"/>
            <a:ext cx="997942" cy="9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qual 11"/>
          <p:cNvSpPr/>
          <p:nvPr/>
        </p:nvSpPr>
        <p:spPr>
          <a:xfrm>
            <a:off x="4343400" y="3609542"/>
            <a:ext cx="557212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4953000"/>
            <a:ext cx="2458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move the flower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81000" y="358207"/>
            <a:ext cx="8458200" cy="619499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Then divide both</a:t>
            </a:r>
          </a:p>
          <a:p>
            <a:pPr marL="45720" indent="0">
              <a:buNone/>
            </a:pPr>
            <a:r>
              <a:rPr lang="en-US" dirty="0"/>
              <a:t>s</a:t>
            </a:r>
            <a:r>
              <a:rPr lang="en-US" dirty="0" smtClean="0"/>
              <a:t>ides by the flower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Finally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			        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symbols or letters are not as important as knowing how to                                                    rearrange the formula</a:t>
            </a:r>
            <a:endParaRPr lang="en-US" dirty="0"/>
          </a:p>
        </p:txBody>
      </p:sp>
      <p:pic>
        <p:nvPicPr>
          <p:cNvPr id="15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42" y="901472"/>
            <a:ext cx="892629" cy="8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Hokie01\AppData\Local\Microsoft\Windows\Temporary Internet Files\Content.IE5\W2M7BJML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435" y="826522"/>
            <a:ext cx="761542" cy="7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Hokie01\AppData\Local\Microsoft\Windows\Temporary Internet Files\Content.IE5\QQUQFSG1\MC9004325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218" y="796159"/>
            <a:ext cx="997942" cy="9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6" y="685800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qual 11"/>
          <p:cNvSpPr/>
          <p:nvPr/>
        </p:nvSpPr>
        <p:spPr>
          <a:xfrm>
            <a:off x="4958519" y="1347787"/>
            <a:ext cx="557212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62612" y="1905989"/>
            <a:ext cx="20812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731" y="2131558"/>
            <a:ext cx="892629" cy="8926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3064666" y="1751423"/>
            <a:ext cx="20812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195" y="1905989"/>
            <a:ext cx="892629" cy="8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5836104" y="875278"/>
            <a:ext cx="719137" cy="814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93442" y="2209800"/>
            <a:ext cx="719137" cy="814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C:\Users\Hokie01\AppData\Local\Microsoft\Windows\Temporary Internet Files\Content.IE5\QQUQFSG1\MC9004325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99" y="3200400"/>
            <a:ext cx="997942" cy="9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Equal 28"/>
          <p:cNvSpPr/>
          <p:nvPr/>
        </p:nvSpPr>
        <p:spPr>
          <a:xfrm>
            <a:off x="2233612" y="3508871"/>
            <a:ext cx="557212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" name="Picture 29" descr="C:\Users\Hokie01\AppData\Local\Microsoft\Windows\Temporary Internet Files\Content.IE5\W2M7BJML\MC90044040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04" y="3134573"/>
            <a:ext cx="1042987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Hokie01\AppData\Local\Microsoft\Windows\Temporary Internet Files\Content.IE5\W2M7BJML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3" y="3207327"/>
            <a:ext cx="761542" cy="7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Hokie01\AppData\Local\Microsoft\Windows\Temporary Internet Files\Content.IE5\CFY7OCK5\MC9004376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415" y="4232978"/>
            <a:ext cx="892629" cy="8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Connector 32"/>
          <p:cNvCxnSpPr/>
          <p:nvPr/>
        </p:nvCxnSpPr>
        <p:spPr>
          <a:xfrm>
            <a:off x="2957754" y="4198342"/>
            <a:ext cx="20812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3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512511" cy="1143000"/>
          </a:xfrm>
        </p:spPr>
        <p:txBody>
          <a:bodyPr/>
          <a:lstStyle/>
          <a:p>
            <a:r>
              <a:rPr lang="en-US" dirty="0" smtClean="0"/>
              <a:t>Variable’s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534400" cy="499872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Now try it on these “real” chemistry formulas.  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Solve for volume     D =  m/v  	  (Density)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Solve for T      PV=</a:t>
            </a:r>
            <a:r>
              <a:rPr lang="en-US" dirty="0" err="1" smtClean="0"/>
              <a:t>nRT</a:t>
            </a:r>
            <a:r>
              <a:rPr lang="en-US" dirty="0" smtClean="0"/>
              <a:t>  		  (Ideal Gas Law)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Solve for M</a:t>
            </a:r>
            <a:r>
              <a:rPr lang="en-US" baseline="-25000" dirty="0" smtClean="0"/>
              <a:t>2</a:t>
            </a:r>
            <a:r>
              <a:rPr lang="en-US" dirty="0" smtClean="0"/>
              <a:t>    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 		  (Dilution Formula)  </a:t>
            </a:r>
          </a:p>
          <a:p>
            <a:pPr marL="45720" indent="0">
              <a:lnSpc>
                <a:spcPct val="150000"/>
              </a:lnSpc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341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512511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76600" y="1600200"/>
            <a:ext cx="4114800" cy="4998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V =  </a:t>
            </a:r>
            <a:r>
              <a:rPr lang="en-US" sz="2800" u="sng" dirty="0" smtClean="0"/>
              <a:t>m</a:t>
            </a:r>
          </a:p>
          <a:p>
            <a:pPr marL="45720" indent="0">
              <a:buNone/>
            </a:pPr>
            <a:r>
              <a:rPr lang="en-US" sz="2800" dirty="0" smtClean="0"/>
              <a:t>           D</a:t>
            </a:r>
            <a:endParaRPr lang="en-US" sz="2800" dirty="0"/>
          </a:p>
          <a:p>
            <a:r>
              <a:rPr lang="en-US" sz="2800" dirty="0" smtClean="0"/>
              <a:t>T = </a:t>
            </a:r>
            <a:r>
              <a:rPr lang="en-US" sz="2800" u="sng" dirty="0" smtClean="0"/>
              <a:t>PV</a:t>
            </a:r>
          </a:p>
          <a:p>
            <a:pPr marL="45720" indent="0"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nR</a:t>
            </a:r>
            <a:endParaRPr lang="en-US" sz="2800" dirty="0" smtClean="0"/>
          </a:p>
          <a:p>
            <a:r>
              <a:rPr lang="en-US" sz="2800" dirty="0" smtClean="0"/>
              <a:t> M</a:t>
            </a:r>
            <a:r>
              <a:rPr lang="en-US" sz="2800" baseline="-25000" dirty="0" smtClean="0"/>
              <a:t>2 =</a:t>
            </a:r>
            <a:r>
              <a:rPr lang="en-US" sz="2800" u="sng" baseline="-25000" dirty="0" smtClean="0"/>
              <a:t> </a:t>
            </a:r>
            <a:r>
              <a:rPr lang="en-US" sz="2800" u="sng" dirty="0" smtClean="0"/>
              <a:t>M</a:t>
            </a:r>
            <a:r>
              <a:rPr lang="en-US" sz="2800" u="sng" baseline="-25000" dirty="0" smtClean="0"/>
              <a:t>1</a:t>
            </a:r>
            <a:r>
              <a:rPr lang="en-US" sz="2800" u="sng" dirty="0" smtClean="0"/>
              <a:t>V</a:t>
            </a:r>
            <a:r>
              <a:rPr lang="en-US" sz="2800" u="sng" baseline="-25000" dirty="0" smtClean="0"/>
              <a:t>1</a:t>
            </a:r>
            <a:r>
              <a:rPr lang="en-US" sz="2800" u="sng" dirty="0" smtClean="0"/>
              <a:t> </a:t>
            </a:r>
          </a:p>
          <a:p>
            <a:pPr marL="45720" indent="0">
              <a:buNone/>
            </a:pPr>
            <a:r>
              <a:rPr lang="en-US" sz="2800" dirty="0" smtClean="0"/>
              <a:t>            V</a:t>
            </a:r>
            <a:r>
              <a:rPr lang="en-US" sz="2800" baseline="-25000" dirty="0" smtClean="0"/>
              <a:t>2</a:t>
            </a:r>
          </a:p>
          <a:p>
            <a:endParaRPr lang="en-US" baseline="-25000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Problem Solving Worksheet 10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6961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3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458200" cy="4693920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pPr marL="502920" indent="-457200">
              <a:buFont typeface="Georgia" pitchFamily="18" charset="0"/>
              <a:buAutoNum type="arabicPeriod"/>
            </a:pPr>
            <a:r>
              <a:rPr lang="en-US" sz="3200" dirty="0" smtClean="0"/>
              <a:t>Percent Error  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Percent Yield</a:t>
            </a:r>
          </a:p>
          <a:p>
            <a:pPr marL="502920" indent="-457200">
              <a:buAutoNum type="arabicPeriod"/>
            </a:pPr>
            <a:r>
              <a:rPr lang="en-US" sz="3200" dirty="0" smtClean="0"/>
              <a:t>Percent Composition</a:t>
            </a:r>
          </a:p>
          <a:p>
            <a:pPr marL="4572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7759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Percent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8458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Percent Error tells you how accurate your results are.  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Fractions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Percent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8458200" cy="4693920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r>
              <a:rPr lang="en-US" dirty="0" smtClean="0"/>
              <a:t>Percent Error =  </a:t>
            </a:r>
            <a:r>
              <a:rPr lang="en-US" u="sng" dirty="0" smtClean="0">
                <a:solidFill>
                  <a:srgbClr val="C00000"/>
                </a:solidFill>
              </a:rPr>
              <a:t>(Measured Value  -  Accepted Value)</a:t>
            </a:r>
            <a:r>
              <a:rPr lang="en-US" dirty="0" smtClean="0">
                <a:solidFill>
                  <a:srgbClr val="C00000"/>
                </a:solidFill>
              </a:rPr>
              <a:t>  x 100</a:t>
            </a:r>
          </a:p>
          <a:p>
            <a:pPr marL="4572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   Accepted Value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981200"/>
            <a:ext cx="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77200" y="1981200"/>
            <a:ext cx="0" cy="914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1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student calculates the density of iron as 6.80 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by using lab data for mass and volume. A handbook reveals that the correct value is 7.86 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 What is the percent error?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8592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</a:t>
            </a:r>
            <a:r>
              <a:rPr lang="en-US" smtClean="0"/>
              <a:t>versus </a:t>
            </a:r>
            <a:r>
              <a:rPr lang="en-US" smtClean="0"/>
              <a:t>Accuracy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807911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Precision vs. Accuracy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C00000"/>
                </a:solidFill>
              </a:rPr>
              <a:t>Precision</a:t>
            </a:r>
            <a:r>
              <a:rPr lang="en-US" dirty="0" smtClean="0"/>
              <a:t>-  getting the same results again &amp; again (reproducible)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C00000"/>
                </a:solidFill>
              </a:rPr>
              <a:t>Accuracy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smtClean="0"/>
              <a:t>  getting results close to the accepted or standard value   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96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6512511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Accuracy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If the        is the target or bulls-eye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Which does this represent?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7696200" y="3124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848600" y="32766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324600" y="3989614"/>
            <a:ext cx="457200" cy="429986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6324600" y="3276600"/>
            <a:ext cx="12192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752600" y="1905000"/>
            <a:ext cx="457200" cy="429986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512511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Accuracy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And this one?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8580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7086600" y="2895600"/>
            <a:ext cx="1143000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6248400" y="4267200"/>
            <a:ext cx="76200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715000" y="3276600"/>
            <a:ext cx="12192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7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512511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Accuracy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You draw Accurate but not precise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324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512511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accepted value is 29.35. Describe the data</a:t>
            </a:r>
          </a:p>
          <a:p>
            <a:r>
              <a:rPr lang="en-US" sz="2800" dirty="0" smtClean="0"/>
              <a:t> below in terms of accuracy and precision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43200" y="2590800"/>
          <a:ext cx="3810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391"/>
                <a:gridCol w="25676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Trial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Measurement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29.48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28.97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29.27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9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9048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Density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38400" y="1219200"/>
            <a:ext cx="3352800" cy="66198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D=   </a:t>
            </a:r>
            <a:r>
              <a:rPr lang="en-US" sz="4000" u="sng" dirty="0" smtClean="0">
                <a:solidFill>
                  <a:schemeClr val="tx1"/>
                </a:solidFill>
              </a:rPr>
              <a:t>Mass_</a:t>
            </a:r>
          </a:p>
          <a:p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Volume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895600"/>
            <a:ext cx="67617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Mass:   </a:t>
            </a:r>
            <a:r>
              <a:rPr lang="en-US" sz="2800" dirty="0" smtClean="0"/>
              <a:t>put matter on balance</a:t>
            </a:r>
          </a:p>
          <a:p>
            <a:r>
              <a:rPr lang="en-US" sz="2800" b="1" dirty="0" smtClean="0"/>
              <a:t>Volume: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- graduated cylinder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- geometry volume formulas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- displacement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Volume by Displacement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learn.uci.edu/media/OC08/11004/OC0811004_L6ObjectVol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334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r>
              <a:rPr lang="en-US" dirty="0" smtClean="0"/>
              <a:t>Adding &amp; Subtracting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Rule:  The denominator(s) must be the same</a:t>
            </a:r>
          </a:p>
          <a:p>
            <a:pPr lvl="1">
              <a:buNone/>
            </a:pPr>
            <a:r>
              <a:rPr lang="en-US" dirty="0" smtClean="0"/>
              <a:t>        Ex:  </a:t>
            </a:r>
            <a:r>
              <a:rPr lang="en-US" u="sng" dirty="0" smtClean="0"/>
              <a:t>3 </a:t>
            </a:r>
            <a:r>
              <a:rPr lang="en-US" dirty="0" smtClean="0"/>
              <a:t> +  </a:t>
            </a:r>
            <a:r>
              <a:rPr lang="en-US" u="sng" dirty="0" smtClean="0"/>
              <a:t>5 </a:t>
            </a:r>
            <a:r>
              <a:rPr lang="en-US" dirty="0" smtClean="0"/>
              <a:t> -  </a:t>
            </a:r>
            <a:r>
              <a:rPr lang="en-US" u="sng" dirty="0" smtClean="0"/>
              <a:t>1 </a:t>
            </a:r>
            <a:r>
              <a:rPr lang="en-US" dirty="0" smtClean="0"/>
              <a:t>  =  ?   </a:t>
            </a:r>
            <a:endParaRPr lang="en-US" u="sng" dirty="0" smtClean="0"/>
          </a:p>
          <a:p>
            <a:pPr marL="365760" lvl="1" indent="0">
              <a:buNone/>
            </a:pPr>
            <a:r>
              <a:rPr lang="en-US" dirty="0" smtClean="0"/>
              <a:t>               4     8      3    </a:t>
            </a:r>
          </a:p>
          <a:p>
            <a:pPr marL="365760" lvl="1" indent="0">
              <a:buNone/>
            </a:pPr>
            <a:r>
              <a:rPr lang="en-US" dirty="0" smtClean="0"/>
              <a:t>Common denominator is…..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…..24   </a:t>
            </a:r>
            <a:r>
              <a:rPr lang="en-US" dirty="0"/>
              <a:t>…. (8x3 &amp; 6x4). 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Multiply each fraction to give you 24 on the bottom. 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Then you can add/subtract as needed.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512511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1295401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An </a:t>
            </a:r>
            <a:r>
              <a:rPr lang="en-US" sz="2400" b="1" dirty="0"/>
              <a:t>unknown mineral has a mass of 16 grams.  A graduated cylinder is filled with 10. </a:t>
            </a:r>
            <a:r>
              <a:rPr lang="en-US" sz="2400" b="1" dirty="0" err="1"/>
              <a:t>mL</a:t>
            </a:r>
            <a:r>
              <a:rPr lang="en-US" sz="2400" b="1" dirty="0"/>
              <a:t> of water.  The mineral is dropped into the cylinder and the water level rises to 18 </a:t>
            </a:r>
            <a:r>
              <a:rPr lang="en-US" sz="2400" b="1" dirty="0" err="1"/>
              <a:t>mL.</a:t>
            </a:r>
            <a:r>
              <a:rPr lang="en-US" sz="2400" b="1" dirty="0"/>
              <a:t>  What is the density of the mineral?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512511" cy="1143000"/>
          </a:xfrm>
        </p:spPr>
        <p:txBody>
          <a:bodyPr/>
          <a:lstStyle/>
          <a:p>
            <a:r>
              <a:rPr lang="en-US" dirty="0" smtClean="0"/>
              <a:t>Exit Ticket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534400" cy="4998720"/>
          </a:xfrm>
        </p:spPr>
        <p:txBody>
          <a:bodyPr/>
          <a:lstStyle/>
          <a:p>
            <a:r>
              <a:rPr lang="en-US" dirty="0" smtClean="0"/>
              <a:t>MUST SHOW YOUR WORK!!!! 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Solve </a:t>
            </a:r>
            <a:r>
              <a:rPr lang="en-US" dirty="0"/>
              <a:t>for T</a:t>
            </a:r>
            <a:r>
              <a:rPr lang="en-US" baseline="-25000" dirty="0"/>
              <a:t>2</a:t>
            </a:r>
            <a:r>
              <a:rPr lang="en-US" dirty="0"/>
              <a:t>     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1</a:t>
            </a:r>
            <a:r>
              <a:rPr lang="en-US" u="sng" dirty="0" smtClean="0"/>
              <a:t>V</a:t>
            </a:r>
            <a:r>
              <a:rPr lang="en-US" u="sng" baseline="-25000" dirty="0" smtClean="0"/>
              <a:t>1 </a:t>
            </a:r>
            <a:r>
              <a:rPr lang="en-US" dirty="0" smtClean="0"/>
              <a:t>  =   </a:t>
            </a:r>
            <a:r>
              <a:rPr lang="en-US" u="sng" dirty="0"/>
              <a:t>P</a:t>
            </a:r>
            <a:r>
              <a:rPr lang="en-US" u="sng" baseline="-25000" dirty="0"/>
              <a:t>2</a:t>
            </a:r>
            <a:r>
              <a:rPr lang="en-US" u="sng" dirty="0"/>
              <a:t>V</a:t>
            </a:r>
            <a:r>
              <a:rPr lang="en-US" u="sng" baseline="-25000" dirty="0"/>
              <a:t>2</a:t>
            </a:r>
            <a:r>
              <a:rPr lang="en-US" u="sng" dirty="0"/>
              <a:t>  </a:t>
            </a:r>
            <a:r>
              <a:rPr lang="en-US" dirty="0"/>
              <a:t>   (Combined Gas Law)</a:t>
            </a:r>
          </a:p>
          <a:p>
            <a:pPr marL="45720" indent="0">
              <a:buNone/>
            </a:pPr>
            <a:r>
              <a:rPr lang="en-US"/>
              <a:t>                     </a:t>
            </a:r>
            <a:r>
              <a:rPr lang="en-US" smtClean="0"/>
              <a:t>  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   </a:t>
            </a:r>
            <a:r>
              <a:rPr lang="en-US" dirty="0" smtClean="0"/>
              <a:t>       </a:t>
            </a:r>
            <a:r>
              <a:rPr lang="en-US" dirty="0"/>
              <a:t>T</a:t>
            </a:r>
            <a:r>
              <a:rPr lang="en-US" baseline="-25000" dirty="0"/>
              <a:t>2</a:t>
            </a:r>
          </a:p>
          <a:p>
            <a:endParaRPr lang="en-US" dirty="0"/>
          </a:p>
        </p:txBody>
      </p:sp>
      <p:pic>
        <p:nvPicPr>
          <p:cNvPr id="4099" name="Picture 3" descr="C:\Users\Hokie01\AppData\Local\Microsoft\Windows\Temporary Internet Files\Content.IE5\QQUQFSG1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95800"/>
            <a:ext cx="17367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r>
              <a:rPr lang="en-US" dirty="0" smtClean="0"/>
              <a:t>Adding &amp; Subtracting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n-US" sz="2800" u="sng" dirty="0" smtClean="0"/>
              <a:t> 18 </a:t>
            </a:r>
            <a:r>
              <a:rPr lang="en-US" sz="2800" dirty="0" smtClean="0"/>
              <a:t> +  </a:t>
            </a:r>
            <a:r>
              <a:rPr lang="en-US" sz="2800" u="sng" dirty="0" smtClean="0"/>
              <a:t>15 </a:t>
            </a:r>
            <a:r>
              <a:rPr lang="en-US" sz="2800" dirty="0" smtClean="0"/>
              <a:t> -  </a:t>
            </a:r>
            <a:r>
              <a:rPr lang="en-US" sz="2800" u="sng" dirty="0" smtClean="0"/>
              <a:t>8</a:t>
            </a:r>
            <a:r>
              <a:rPr lang="en-US" sz="2800" dirty="0" smtClean="0"/>
              <a:t>  =  </a:t>
            </a:r>
            <a:r>
              <a:rPr lang="en-US" sz="2800" u="sng" dirty="0" smtClean="0"/>
              <a:t>25</a:t>
            </a:r>
          </a:p>
          <a:p>
            <a:pPr marL="365760" lvl="1" indent="0">
              <a:buNone/>
            </a:pPr>
            <a:r>
              <a:rPr lang="en-US" sz="2800" dirty="0" smtClean="0"/>
              <a:t>    24     24     24    24</a:t>
            </a:r>
          </a:p>
          <a:p>
            <a:endParaRPr lang="en-US" dirty="0" smtClean="0"/>
          </a:p>
          <a:p>
            <a:r>
              <a:rPr lang="en-US" sz="2400" dirty="0" smtClean="0"/>
              <a:t> Don’t forget to reduce!!!  </a:t>
            </a:r>
          </a:p>
          <a:p>
            <a:pPr marL="365760" lvl="1" indent="0">
              <a:buNone/>
            </a:pPr>
            <a:r>
              <a:rPr lang="en-US" sz="2400" smtClean="0"/>
              <a:t> </a:t>
            </a:r>
            <a:r>
              <a:rPr lang="en-US" sz="2400" u="sng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4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r>
              <a:rPr lang="en-US" dirty="0" smtClean="0"/>
              <a:t>Multiplying &amp; 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458200" cy="48768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C00000"/>
                </a:solidFill>
              </a:rPr>
              <a:t>DO NOT CROSS MULTIPLY!!!! </a:t>
            </a:r>
            <a:r>
              <a:rPr lang="en-US" dirty="0" smtClean="0"/>
              <a:t>Just multiply/divide across both the top and bottom.  Then reduce as needed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Ex:  </a:t>
            </a:r>
            <a:r>
              <a:rPr lang="en-US" u="sng" dirty="0" smtClean="0"/>
              <a:t>1 </a:t>
            </a:r>
            <a:r>
              <a:rPr lang="en-US" dirty="0" smtClean="0"/>
              <a:t> x  </a:t>
            </a:r>
            <a:r>
              <a:rPr lang="en-US" u="sng" dirty="0" smtClean="0"/>
              <a:t>3 </a:t>
            </a:r>
            <a:r>
              <a:rPr lang="en-US" dirty="0" smtClean="0"/>
              <a:t> x  </a:t>
            </a:r>
            <a:r>
              <a:rPr lang="en-US" u="sng" dirty="0" smtClean="0"/>
              <a:t>5 </a:t>
            </a:r>
            <a:r>
              <a:rPr lang="en-US" dirty="0" smtClean="0"/>
              <a:t> x  </a:t>
            </a:r>
            <a:r>
              <a:rPr lang="en-US" u="sng" dirty="0" smtClean="0"/>
              <a:t>7</a:t>
            </a:r>
            <a:r>
              <a:rPr lang="en-US" dirty="0" smtClean="0"/>
              <a:t>  = </a:t>
            </a:r>
            <a:r>
              <a:rPr lang="en-US" u="sng" dirty="0" smtClean="0"/>
              <a:t>105</a:t>
            </a:r>
            <a:r>
              <a:rPr lang="en-US" dirty="0" smtClean="0"/>
              <a:t>     or   </a:t>
            </a:r>
            <a:r>
              <a:rPr lang="en-US" u="sng" dirty="0" smtClean="0"/>
              <a:t>1 </a:t>
            </a:r>
            <a:r>
              <a:rPr lang="en-US" dirty="0" smtClean="0"/>
              <a:t> </a:t>
            </a:r>
            <a:r>
              <a:rPr lang="en-US" dirty="0"/>
              <a:t>x  </a:t>
            </a:r>
            <a:r>
              <a:rPr lang="en-US" u="sng" dirty="0"/>
              <a:t>3 </a:t>
            </a:r>
            <a:r>
              <a:rPr lang="en-US" dirty="0"/>
              <a:t> x  </a:t>
            </a:r>
            <a:r>
              <a:rPr lang="en-US" u="sng" dirty="0"/>
              <a:t>5 </a:t>
            </a:r>
            <a:r>
              <a:rPr lang="en-US" dirty="0"/>
              <a:t> x  </a:t>
            </a:r>
            <a:r>
              <a:rPr lang="en-US" u="sng" dirty="0"/>
              <a:t>7</a:t>
            </a:r>
            <a:r>
              <a:rPr lang="en-US" dirty="0"/>
              <a:t> </a:t>
            </a:r>
            <a:r>
              <a:rPr lang="en-US" dirty="0" smtClean="0"/>
              <a:t>=    </a:t>
            </a:r>
            <a:r>
              <a:rPr lang="en-US" u="sng" dirty="0" smtClean="0"/>
              <a:t>35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2      4     6      8     384          2      </a:t>
            </a:r>
            <a:r>
              <a:rPr lang="en-US" dirty="0"/>
              <a:t>4     </a:t>
            </a:r>
            <a:r>
              <a:rPr lang="en-US" dirty="0" smtClean="0"/>
              <a:t>6(2)   8     128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365760" lvl="1" indent="0">
              <a:buNone/>
            </a:pPr>
            <a:r>
              <a:rPr lang="en-US" dirty="0" smtClean="0"/>
              <a:t> 105 &amp; 324 are both divisible by 3</a:t>
            </a:r>
          </a:p>
          <a:p>
            <a:pPr marL="365760" lvl="1" indent="0"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63343" y="3124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562600" y="2743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5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r>
              <a:rPr lang="en-US" dirty="0" smtClean="0"/>
              <a:t>Fractions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don’t usually use just fractions in chemistry.  </a:t>
            </a:r>
          </a:p>
          <a:p>
            <a:endParaRPr lang="en-US" sz="1400" dirty="0"/>
          </a:p>
          <a:p>
            <a:r>
              <a:rPr lang="en-US" sz="2400" dirty="0" smtClean="0"/>
              <a:t>However, when we solve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“OUR” </a:t>
            </a:r>
            <a:r>
              <a:rPr lang="en-US" sz="2400" dirty="0" smtClean="0"/>
              <a:t>problems they will be set up just like multiplying fractions.   </a:t>
            </a:r>
          </a:p>
        </p:txBody>
      </p:sp>
    </p:spTree>
    <p:extLst>
      <p:ext uri="{BB962C8B-B14F-4D97-AF65-F5344CB8AC3E}">
        <p14:creationId xmlns:p14="http://schemas.microsoft.com/office/powerpoint/2010/main" val="35071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r>
              <a:rPr lang="en-US" dirty="0" smtClean="0"/>
              <a:t>Fractions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458200" cy="39624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200" dirty="0" smtClean="0"/>
              <a:t>EX. How many feet are in  8.7 km?  (1 in = 2.54 cm)</a:t>
            </a:r>
          </a:p>
          <a:p>
            <a:pPr marL="365760" lvl="1" indent="0">
              <a:buNone/>
            </a:pPr>
            <a:endParaRPr lang="en-US" sz="1200" dirty="0" smtClean="0"/>
          </a:p>
          <a:p>
            <a:pPr marL="45720" indent="0">
              <a:buNone/>
            </a:pPr>
            <a:r>
              <a:rPr lang="en-US" dirty="0" smtClean="0"/>
              <a:t>8.7km  x  </a:t>
            </a:r>
            <a:r>
              <a:rPr lang="en-US" u="sng" dirty="0" smtClean="0"/>
              <a:t>1000m </a:t>
            </a:r>
            <a:r>
              <a:rPr lang="en-US" dirty="0" smtClean="0"/>
              <a:t> </a:t>
            </a:r>
            <a:r>
              <a:rPr lang="en-US" dirty="0" smtClean="0"/>
              <a:t>x  </a:t>
            </a:r>
            <a:r>
              <a:rPr lang="en-US" u="sng" dirty="0" smtClean="0"/>
              <a:t>100 cm </a:t>
            </a:r>
            <a:r>
              <a:rPr lang="en-US" dirty="0" smtClean="0"/>
              <a:t> x  </a:t>
            </a:r>
            <a:r>
              <a:rPr lang="en-US" u="sng" dirty="0" smtClean="0"/>
              <a:t>1in </a:t>
            </a:r>
            <a:r>
              <a:rPr lang="en-US" dirty="0" smtClean="0"/>
              <a:t>  x    </a:t>
            </a:r>
            <a:r>
              <a:rPr lang="en-US" u="sng" dirty="0" smtClean="0"/>
              <a:t>1 </a:t>
            </a:r>
            <a:r>
              <a:rPr lang="en-US" u="sng" dirty="0" err="1" smtClean="0"/>
              <a:t>ft</a:t>
            </a:r>
            <a:r>
              <a:rPr lang="en-US" dirty="0" smtClean="0"/>
              <a:t>  </a:t>
            </a:r>
            <a:r>
              <a:rPr lang="en-US" dirty="0" smtClean="0"/>
              <a:t>= </a:t>
            </a:r>
            <a:r>
              <a:rPr lang="en-US" u="sng" dirty="0" smtClean="0"/>
              <a:t>87000</a:t>
            </a:r>
            <a:r>
              <a:rPr lang="en-US" dirty="0" smtClean="0"/>
              <a:t> </a:t>
            </a:r>
            <a:r>
              <a:rPr lang="en-US" dirty="0" smtClean="0"/>
              <a:t>= 3854.33 </a:t>
            </a:r>
            <a:r>
              <a:rPr lang="en-US" dirty="0" err="1" smtClean="0"/>
              <a:t>ft</a:t>
            </a:r>
            <a:r>
              <a:rPr lang="en-US" dirty="0" smtClean="0"/>
              <a:t> </a:t>
            </a:r>
            <a:endParaRPr lang="en-US" u="sng" dirty="0" smtClean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1km       1m  	2.54cm   12in      30.48</a:t>
            </a:r>
          </a:p>
          <a:p>
            <a:pPr marL="4572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o solve you multiple across the top and the bottom separately and then divide.  </a:t>
            </a:r>
          </a:p>
          <a:p>
            <a:pPr marL="45720" indent="0">
              <a:buNone/>
            </a:pPr>
            <a:r>
              <a:rPr lang="en-US" sz="2000" dirty="0" smtClean="0">
                <a:sym typeface="Wingdings" pitchFamily="2" charset="2"/>
              </a:rPr>
              <a:t>We won’t be using x for multiplying, we use a grid.  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66800" y="2362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638800" y="28194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76800" y="28194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572000" y="2362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200400" y="28194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81400" y="2362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09800" y="2743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86000" y="2362200"/>
            <a:ext cx="152400" cy="2286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4343400"/>
            <a:ext cx="0" cy="914400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4343400"/>
            <a:ext cx="0" cy="914400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4343400"/>
            <a:ext cx="0" cy="914400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3400" y="4724400"/>
            <a:ext cx="22098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1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1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Problem Solving Worksheet 5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7511" cy="1143000"/>
          </a:xfrm>
        </p:spPr>
        <p:txBody>
          <a:bodyPr/>
          <a:lstStyle/>
          <a:p>
            <a:r>
              <a:rPr lang="en-US" dirty="0" smtClean="0"/>
              <a:t>Solving for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8458200" cy="4693920"/>
          </a:xfrm>
        </p:spPr>
        <p:txBody>
          <a:bodyPr/>
          <a:lstStyle/>
          <a:p>
            <a:r>
              <a:rPr lang="en-US" dirty="0" smtClean="0"/>
              <a:t>There are A LOT of formulas in Chemistry.</a:t>
            </a:r>
          </a:p>
          <a:p>
            <a:r>
              <a:rPr lang="en-US" dirty="0" smtClean="0"/>
              <a:t> You must be able to rearrange those formula’s to solve for the variable you need.  </a:t>
            </a:r>
          </a:p>
        </p:txBody>
      </p:sp>
    </p:spTree>
    <p:extLst>
      <p:ext uri="{BB962C8B-B14F-4D97-AF65-F5344CB8AC3E}">
        <p14:creationId xmlns:p14="http://schemas.microsoft.com/office/powerpoint/2010/main" val="110461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10011</TotalTime>
  <Words>635</Words>
  <Application>Microsoft Office PowerPoint</Application>
  <PresentationFormat>On-screen Show (4:3)</PresentationFormat>
  <Paragraphs>139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Slipstream</vt:lpstr>
      <vt:lpstr>Math Review</vt:lpstr>
      <vt:lpstr>Reviewing Fractions</vt:lpstr>
      <vt:lpstr>Adding &amp; Subtracting </vt:lpstr>
      <vt:lpstr>Adding &amp; Subtracting </vt:lpstr>
      <vt:lpstr>Multiplying &amp; Dividing</vt:lpstr>
      <vt:lpstr>Fractions Continued</vt:lpstr>
      <vt:lpstr>Fractions Continued</vt:lpstr>
      <vt:lpstr>PowerPoint Presentation</vt:lpstr>
      <vt:lpstr>Solving for variables</vt:lpstr>
      <vt:lpstr>Solving for variables</vt:lpstr>
      <vt:lpstr>Solving for variables</vt:lpstr>
      <vt:lpstr>PowerPoint Presentation</vt:lpstr>
      <vt:lpstr>PowerPoint Presentation</vt:lpstr>
      <vt:lpstr>Variable’s Cont.</vt:lpstr>
      <vt:lpstr>Answers</vt:lpstr>
      <vt:lpstr>PowerPoint Presentation</vt:lpstr>
      <vt:lpstr>Percents</vt:lpstr>
      <vt:lpstr>3 Types</vt:lpstr>
      <vt:lpstr>Percent Error</vt:lpstr>
      <vt:lpstr>Percent Error</vt:lpstr>
      <vt:lpstr>Example</vt:lpstr>
      <vt:lpstr>Precision versus Accuracy</vt:lpstr>
      <vt:lpstr>Precision vs. Accuracy</vt:lpstr>
      <vt:lpstr>Precision vs Accuracy</vt:lpstr>
      <vt:lpstr>Precision vs Accuracy</vt:lpstr>
      <vt:lpstr>Precision vs Accuracy</vt:lpstr>
      <vt:lpstr>Example</vt:lpstr>
      <vt:lpstr>Density</vt:lpstr>
      <vt:lpstr>Volume by Displacement</vt:lpstr>
      <vt:lpstr>Example</vt:lpstr>
      <vt:lpstr>Exit Ticket #1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Review</dc:title>
  <dc:creator>CBehymer</dc:creator>
  <cp:lastModifiedBy>Laura E. Newsham</cp:lastModifiedBy>
  <cp:revision>41</cp:revision>
  <dcterms:created xsi:type="dcterms:W3CDTF">2012-07-26T01:12:21Z</dcterms:created>
  <dcterms:modified xsi:type="dcterms:W3CDTF">2012-09-13T11:59:17Z</dcterms:modified>
</cp:coreProperties>
</file>