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72F6A-30EF-4DD7-B4BA-0D583DBF0101}" type="datetimeFigureOut">
              <a:rPr lang="en-US" smtClean="0"/>
              <a:t>10/10/2011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18C79-3130-4E2F-A352-0F6C0EEADB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F38B-B84D-46AF-A70D-502A31D69FB4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4D39-E0B8-48A1-AEB1-50816E4FB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F38B-B84D-46AF-A70D-502A31D69FB4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4D39-E0B8-48A1-AEB1-50816E4FB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F38B-B84D-46AF-A70D-502A31D69FB4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4D39-E0B8-48A1-AEB1-50816E4FB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F38B-B84D-46AF-A70D-502A31D69FB4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4D39-E0B8-48A1-AEB1-50816E4FB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F38B-B84D-46AF-A70D-502A31D69FB4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4D39-E0B8-48A1-AEB1-50816E4FB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F38B-B84D-46AF-A70D-502A31D69FB4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4D39-E0B8-48A1-AEB1-50816E4FB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F38B-B84D-46AF-A70D-502A31D69FB4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4D39-E0B8-48A1-AEB1-50816E4FB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F38B-B84D-46AF-A70D-502A31D69FB4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4D39-E0B8-48A1-AEB1-50816E4FB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F38B-B84D-46AF-A70D-502A31D69FB4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4D39-E0B8-48A1-AEB1-50816E4FB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F38B-B84D-46AF-A70D-502A31D69FB4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4D39-E0B8-48A1-AEB1-50816E4FB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F38B-B84D-46AF-A70D-502A31D69FB4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4D39-E0B8-48A1-AEB1-50816E4FB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DF38B-B84D-46AF-A70D-502A31D69FB4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04D39-E0B8-48A1-AEB1-50816E4FB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Isotopes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Isotopes Are….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Atoms w/ same # of p</a:t>
            </a:r>
            <a:r>
              <a:rPr lang="en-US" baseline="30000" dirty="0"/>
              <a:t>+</a:t>
            </a:r>
            <a:r>
              <a:rPr lang="en-US" dirty="0"/>
              <a:t> but different # n</a:t>
            </a:r>
            <a:r>
              <a:rPr lang="en-US" baseline="30000" dirty="0"/>
              <a:t>o</a:t>
            </a:r>
            <a:endParaRPr lang="en-US" sz="1600" dirty="0"/>
          </a:p>
          <a:p>
            <a:pPr lvl="0">
              <a:buNone/>
            </a:pPr>
            <a:r>
              <a:rPr lang="en-US" dirty="0" smtClean="0">
                <a:sym typeface="Symbol"/>
              </a:rPr>
              <a:t>        </a:t>
            </a:r>
            <a:r>
              <a:rPr lang="en-US" dirty="0"/>
              <a:t>different mass # s</a:t>
            </a:r>
            <a:endParaRPr lang="en-US" sz="1600" dirty="0"/>
          </a:p>
          <a:p>
            <a:pPr lvl="0"/>
            <a:r>
              <a:rPr lang="en-US" dirty="0" smtClean="0"/>
              <a:t>chemically alike- react the same way</a:t>
            </a:r>
            <a:endParaRPr lang="en-US" sz="1600" dirty="0" smtClean="0"/>
          </a:p>
          <a:p>
            <a:pPr lvl="1"/>
            <a:r>
              <a:rPr lang="en-US" dirty="0" smtClean="0"/>
              <a:t>b/c identical # of p</a:t>
            </a:r>
            <a:r>
              <a:rPr lang="en-US" baseline="30000" dirty="0" smtClean="0"/>
              <a:t>+</a:t>
            </a:r>
            <a:r>
              <a:rPr lang="en-US" dirty="0" smtClean="0"/>
              <a:t> &amp; e</a:t>
            </a:r>
            <a:r>
              <a:rPr lang="en-US" baseline="30000" dirty="0" smtClean="0"/>
              <a:t>-</a:t>
            </a:r>
            <a:endParaRPr lang="en-US" sz="1400" dirty="0" smtClean="0"/>
          </a:p>
          <a:p>
            <a:pPr lvl="0"/>
            <a:r>
              <a:rPr lang="en-US" dirty="0" smtClean="0"/>
              <a:t>Atomic </a:t>
            </a:r>
            <a:r>
              <a:rPr lang="en-US" dirty="0"/>
              <a:t>Mass rounds to most abundant isotope</a:t>
            </a:r>
            <a:endParaRPr lang="en-US" sz="16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dirty="0" smtClean="0"/>
              <a:t>Atomic Mass Formula</a:t>
            </a:r>
            <a:endParaRPr lang="en-US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28600" y="2667000"/>
            <a:ext cx="86868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( Mass* % Abundance) + (Mass * %Abundance)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+…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Mass </a:t>
            </a:r>
            <a:r>
              <a:rPr lang="en-US" dirty="0"/>
              <a:t>(</a:t>
            </a:r>
            <a:r>
              <a:rPr lang="en-US" dirty="0" err="1"/>
              <a:t>amu</a:t>
            </a:r>
            <a:r>
              <a:rPr lang="en-US" dirty="0"/>
              <a:t>)  x  Abundance (%) = Relative Mass</a:t>
            </a:r>
          </a:p>
          <a:p>
            <a:pPr>
              <a:buNone/>
            </a:pPr>
            <a:r>
              <a:rPr lang="en-US" dirty="0"/>
              <a:t>     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baseline="30000" dirty="0"/>
              <a:t>35</a:t>
            </a:r>
            <a:r>
              <a:rPr lang="en-US" dirty="0"/>
              <a:t>Cl         34.97     x   </a:t>
            </a:r>
            <a:r>
              <a:rPr lang="en-US" u="sng" dirty="0"/>
              <a:t>75.78</a:t>
            </a:r>
            <a:r>
              <a:rPr lang="en-US" dirty="0"/>
              <a:t>       </a:t>
            </a:r>
            <a:r>
              <a:rPr lang="en-US" dirty="0" smtClean="0"/>
              <a:t> =  </a:t>
            </a:r>
            <a:r>
              <a:rPr lang="en-US" dirty="0"/>
              <a:t>26.50 </a:t>
            </a:r>
            <a:r>
              <a:rPr lang="en-US" dirty="0" err="1"/>
              <a:t>amu</a:t>
            </a:r>
            <a:endParaRPr lang="en-US" dirty="0"/>
          </a:p>
          <a:p>
            <a:pPr>
              <a:buNone/>
            </a:pPr>
            <a:r>
              <a:rPr lang="en-US" dirty="0"/>
              <a:t>                                         </a:t>
            </a:r>
            <a:r>
              <a:rPr lang="en-US" dirty="0" smtClean="0"/>
              <a:t>    </a:t>
            </a:r>
            <a:r>
              <a:rPr lang="en-US" dirty="0"/>
              <a:t>100              </a:t>
            </a:r>
            <a:r>
              <a:rPr lang="en-US" dirty="0" smtClean="0"/>
              <a:t>   </a:t>
            </a:r>
            <a:r>
              <a:rPr lang="en-US" dirty="0"/>
              <a:t>+</a:t>
            </a:r>
          </a:p>
          <a:p>
            <a:pPr>
              <a:buNone/>
            </a:pPr>
            <a:r>
              <a:rPr lang="en-US" dirty="0"/>
              <a:t>     </a:t>
            </a:r>
            <a:r>
              <a:rPr lang="en-US" dirty="0" smtClean="0"/>
              <a:t>   </a:t>
            </a:r>
            <a:r>
              <a:rPr lang="en-US" baseline="30000" dirty="0"/>
              <a:t>37</a:t>
            </a:r>
            <a:r>
              <a:rPr lang="en-US" dirty="0"/>
              <a:t>Cl         36.97     x   </a:t>
            </a:r>
            <a:r>
              <a:rPr lang="en-US" u="sng" dirty="0"/>
              <a:t>24.22</a:t>
            </a:r>
            <a:r>
              <a:rPr lang="en-US" dirty="0"/>
              <a:t>       </a:t>
            </a:r>
            <a:r>
              <a:rPr lang="en-US" dirty="0" smtClean="0"/>
              <a:t> =   8.954 </a:t>
            </a:r>
            <a:r>
              <a:rPr lang="en-US" dirty="0" err="1"/>
              <a:t>amu</a:t>
            </a:r>
            <a:endParaRPr lang="en-US" dirty="0"/>
          </a:p>
          <a:p>
            <a:pPr>
              <a:buNone/>
            </a:pPr>
            <a:r>
              <a:rPr lang="en-US" dirty="0"/>
              <a:t>                                           100</a:t>
            </a:r>
          </a:p>
          <a:p>
            <a:pPr>
              <a:buNone/>
            </a:pPr>
            <a:r>
              <a:rPr lang="en-US" dirty="0"/>
              <a:t>                              </a:t>
            </a:r>
            <a:r>
              <a:rPr lang="en-US" b="1" i="1" dirty="0" smtClean="0"/>
              <a:t>Atomic </a:t>
            </a:r>
            <a:r>
              <a:rPr lang="en-US" b="1" i="1" dirty="0"/>
              <a:t>mass of </a:t>
            </a:r>
            <a:r>
              <a:rPr lang="en-US" b="1" i="1" dirty="0" err="1"/>
              <a:t>Cl</a:t>
            </a:r>
            <a:r>
              <a:rPr lang="en-US" b="1" dirty="0"/>
              <a:t>   </a:t>
            </a:r>
            <a:r>
              <a:rPr lang="en-US" dirty="0"/>
              <a:t>= </a:t>
            </a:r>
            <a:r>
              <a:rPr lang="en-US" b="1" u="sng" dirty="0"/>
              <a:t>35.45 </a:t>
            </a:r>
            <a:r>
              <a:rPr lang="en-US" b="1" u="sng" dirty="0" err="1"/>
              <a:t>amu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/>
              <a:t>Two isotopes of gallium are naturally occurring with </a:t>
            </a:r>
            <a:r>
              <a:rPr lang="en-US" baseline="30000" dirty="0"/>
              <a:t>69</a:t>
            </a:r>
            <a:r>
              <a:rPr lang="en-US" dirty="0"/>
              <a:t>Ga at 60.11% (68.93 </a:t>
            </a:r>
            <a:r>
              <a:rPr lang="en-US" dirty="0" err="1"/>
              <a:t>amu</a:t>
            </a:r>
            <a:r>
              <a:rPr lang="en-US" dirty="0"/>
              <a:t>) and </a:t>
            </a:r>
            <a:r>
              <a:rPr lang="en-US" baseline="30000" dirty="0"/>
              <a:t>71</a:t>
            </a:r>
            <a:r>
              <a:rPr lang="en-US" dirty="0"/>
              <a:t>Ga at 39.89% ( 70.92 </a:t>
            </a:r>
            <a:r>
              <a:rPr lang="en-US" dirty="0" err="1"/>
              <a:t>amu</a:t>
            </a:r>
            <a:r>
              <a:rPr lang="en-US" dirty="0"/>
              <a:t>). What is the atomic mass of gallium?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138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Isotopes</vt:lpstr>
      <vt:lpstr>Isotopes Are….</vt:lpstr>
      <vt:lpstr>Atomic Mass Formula</vt:lpstr>
      <vt:lpstr>Example 1</vt:lpstr>
      <vt:lpstr>Example 2</vt:lpstr>
    </vt:vector>
  </TitlesOfParts>
  <Company>Virginia Beach City Public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Isotopes</dc:title>
  <dc:creator>lenewsha</dc:creator>
  <cp:lastModifiedBy>lenewsha</cp:lastModifiedBy>
  <cp:revision>15</cp:revision>
  <dcterms:created xsi:type="dcterms:W3CDTF">2011-10-07T12:26:39Z</dcterms:created>
  <dcterms:modified xsi:type="dcterms:W3CDTF">2011-10-10T14:58:39Z</dcterms:modified>
</cp:coreProperties>
</file>