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59" r:id="rId11"/>
    <p:sldId id="266" r:id="rId12"/>
    <p:sldId id="267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mass(g)</c:v>
                </c:pt>
              </c:strCache>
            </c:strRef>
          </c:tx>
          <c:marker>
            <c:symbol val="square"/>
            <c:size val="5"/>
          </c:marker>
          <c:xVal>
            <c:numRef>
              <c:f>Sheet1!$D$4:$D$8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xVal>
          <c:yVal>
            <c:numRef>
              <c:f>Sheet1!$C$4:$C$8</c:f>
              <c:numCache>
                <c:formatCode>General</c:formatCode>
                <c:ptCount val="5"/>
                <c:pt idx="0">
                  <c:v>17</c:v>
                </c:pt>
                <c:pt idx="1">
                  <c:v>34</c:v>
                </c:pt>
                <c:pt idx="2">
                  <c:v>51</c:v>
                </c:pt>
                <c:pt idx="3">
                  <c:v>68</c:v>
                </c:pt>
                <c:pt idx="4">
                  <c:v>85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630848"/>
        <c:axId val="93632768"/>
      </c:scatterChart>
      <c:valAx>
        <c:axId val="9363084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Volume (cm</a:t>
                </a:r>
                <a:r>
                  <a:rPr lang="en-US" sz="1400" baseline="30000"/>
                  <a:t>3</a:t>
                </a:r>
                <a:r>
                  <a:rPr lang="en-US" sz="140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632768"/>
        <c:crosses val="autoZero"/>
        <c:crossBetween val="midCat"/>
      </c:valAx>
      <c:valAx>
        <c:axId val="93632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Mass (g)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6308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square"/>
            <c:size val="5"/>
          </c:marker>
          <c:xVal>
            <c:numRef>
              <c:f>Sheet1!$C$23:$C$30</c:f>
              <c:numCache>
                <c:formatCode>General</c:formatCode>
                <c:ptCount val="8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  <c:pt idx="3">
                  <c:v>250</c:v>
                </c:pt>
                <c:pt idx="4">
                  <c:v>300</c:v>
                </c:pt>
                <c:pt idx="5">
                  <c:v>350</c:v>
                </c:pt>
                <c:pt idx="6">
                  <c:v>400</c:v>
                </c:pt>
                <c:pt idx="7">
                  <c:v>450</c:v>
                </c:pt>
              </c:numCache>
            </c:numRef>
          </c:xVal>
          <c:yVal>
            <c:numRef>
              <c:f>Sheet1!$D$23:$D$30</c:f>
              <c:numCache>
                <c:formatCode>General</c:formatCode>
                <c:ptCount val="8"/>
                <c:pt idx="0">
                  <c:v>500</c:v>
                </c:pt>
                <c:pt idx="1">
                  <c:v>333</c:v>
                </c:pt>
                <c:pt idx="2">
                  <c:v>250</c:v>
                </c:pt>
                <c:pt idx="3">
                  <c:v>200</c:v>
                </c:pt>
                <c:pt idx="4">
                  <c:v>166</c:v>
                </c:pt>
                <c:pt idx="5">
                  <c:v>143</c:v>
                </c:pt>
                <c:pt idx="6">
                  <c:v>125</c:v>
                </c:pt>
                <c:pt idx="7">
                  <c:v>110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932928"/>
        <c:axId val="93935104"/>
      </c:scatterChart>
      <c:valAx>
        <c:axId val="9393292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Pressure (kPa)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935104"/>
        <c:crosses val="autoZero"/>
        <c:crossBetween val="midCat"/>
      </c:valAx>
      <c:valAx>
        <c:axId val="93935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Volume (cm</a:t>
                </a:r>
                <a:r>
                  <a:rPr lang="en-US" sz="1400" baseline="30000"/>
                  <a:t>3</a:t>
                </a:r>
                <a:r>
                  <a:rPr lang="en-US" sz="140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9329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mass(g)</c:v>
                </c:pt>
              </c:strCache>
            </c:strRef>
          </c:tx>
          <c:marker>
            <c:symbol val="square"/>
            <c:size val="5"/>
          </c:marker>
          <c:xVal>
            <c:numRef>
              <c:f>Sheet1!$D$4:$D$8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xVal>
          <c:yVal>
            <c:numRef>
              <c:f>Sheet1!$C$4:$C$8</c:f>
              <c:numCache>
                <c:formatCode>General</c:formatCode>
                <c:ptCount val="5"/>
                <c:pt idx="0">
                  <c:v>17</c:v>
                </c:pt>
                <c:pt idx="1">
                  <c:v>34</c:v>
                </c:pt>
                <c:pt idx="2">
                  <c:v>51</c:v>
                </c:pt>
                <c:pt idx="3">
                  <c:v>68</c:v>
                </c:pt>
                <c:pt idx="4">
                  <c:v>85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956736"/>
        <c:axId val="93975296"/>
      </c:scatterChart>
      <c:valAx>
        <c:axId val="9395673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Volume (cm</a:t>
                </a:r>
                <a:r>
                  <a:rPr lang="en-US" sz="1400" baseline="30000"/>
                  <a:t>3</a:t>
                </a:r>
                <a:r>
                  <a:rPr lang="en-US" sz="140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975296"/>
        <c:crosses val="autoZero"/>
        <c:crossBetween val="midCat"/>
      </c:valAx>
      <c:valAx>
        <c:axId val="93975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Mass (g)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9567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square"/>
            <c:size val="5"/>
          </c:marker>
          <c:xVal>
            <c:numRef>
              <c:f>Sheet1!$C$23:$C$30</c:f>
              <c:numCache>
                <c:formatCode>General</c:formatCode>
                <c:ptCount val="8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  <c:pt idx="3">
                  <c:v>250</c:v>
                </c:pt>
                <c:pt idx="4">
                  <c:v>300</c:v>
                </c:pt>
                <c:pt idx="5">
                  <c:v>350</c:v>
                </c:pt>
                <c:pt idx="6">
                  <c:v>400</c:v>
                </c:pt>
                <c:pt idx="7">
                  <c:v>450</c:v>
                </c:pt>
              </c:numCache>
            </c:numRef>
          </c:xVal>
          <c:yVal>
            <c:numRef>
              <c:f>Sheet1!$D$23:$D$30</c:f>
              <c:numCache>
                <c:formatCode>General</c:formatCode>
                <c:ptCount val="8"/>
                <c:pt idx="0">
                  <c:v>500</c:v>
                </c:pt>
                <c:pt idx="1">
                  <c:v>333</c:v>
                </c:pt>
                <c:pt idx="2">
                  <c:v>250</c:v>
                </c:pt>
                <c:pt idx="3">
                  <c:v>200</c:v>
                </c:pt>
                <c:pt idx="4">
                  <c:v>166</c:v>
                </c:pt>
                <c:pt idx="5">
                  <c:v>143</c:v>
                </c:pt>
                <c:pt idx="6">
                  <c:v>125</c:v>
                </c:pt>
                <c:pt idx="7">
                  <c:v>110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087040"/>
        <c:axId val="94101504"/>
      </c:scatterChart>
      <c:valAx>
        <c:axId val="9408704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Pressure (kPa)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101504"/>
        <c:crosses val="autoZero"/>
        <c:crossBetween val="midCat"/>
      </c:valAx>
      <c:valAx>
        <c:axId val="94101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Volume (cm</a:t>
                </a:r>
                <a:r>
                  <a:rPr lang="en-US" sz="1400" baseline="30000"/>
                  <a:t>3</a:t>
                </a:r>
                <a:r>
                  <a:rPr lang="en-US" sz="140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0870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Graph 3: Cesium</a:t>
            </a:r>
            <a:r>
              <a:rPr lang="en-US" sz="2400" baseline="0" dirty="0" smtClean="0"/>
              <a:t> </a:t>
            </a:r>
            <a:r>
              <a:rPr lang="en-US" sz="2400" baseline="0" dirty="0"/>
              <a:t>137 Half Life</a:t>
            </a:r>
            <a:endParaRPr lang="en-US" sz="2400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Sheet1!$C$2:$C$6</c:f>
              <c:numCache>
                <c:formatCode>General</c:formatCode>
                <c:ptCount val="5"/>
                <c:pt idx="0">
                  <c:v>30.2</c:v>
                </c:pt>
                <c:pt idx="1">
                  <c:v>60.4</c:v>
                </c:pt>
                <c:pt idx="2">
                  <c:v>90.6</c:v>
                </c:pt>
                <c:pt idx="3">
                  <c:v>120.8</c:v>
                </c:pt>
                <c:pt idx="4">
                  <c:v>151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552640"/>
        <c:axId val="95554560"/>
      </c:scatterChart>
      <c:valAx>
        <c:axId val="9555264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Time</a:t>
                </a:r>
                <a:r>
                  <a:rPr lang="en-US" sz="1800" baseline="0"/>
                  <a:t> ( years)</a:t>
                </a:r>
                <a:endParaRPr lang="en-US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5554560"/>
        <c:crosses val="autoZero"/>
        <c:crossBetween val="midCat"/>
      </c:valAx>
      <c:valAx>
        <c:axId val="95554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Amount</a:t>
                </a:r>
                <a:r>
                  <a:rPr lang="en-US" sz="1800" baseline="0"/>
                  <a:t> of Sample (Kg)</a:t>
                </a:r>
                <a:endParaRPr lang="en-US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55526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Graph 4: Solubility of KlClO</a:t>
            </a:r>
            <a:r>
              <a:rPr lang="en-US" sz="1600" baseline="-25000"/>
              <a:t>3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square"/>
            <c:size val="5"/>
          </c:marker>
          <c:xVal>
            <c:numRef>
              <c:f>Sheet2!$C$2:$C$7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xVal>
          <c:yVal>
            <c:numRef>
              <c:f>Sheet2!$D$2:$D$7</c:f>
              <c:numCache>
                <c:formatCode>General</c:formatCode>
                <c:ptCount val="6"/>
                <c:pt idx="0">
                  <c:v>5</c:v>
                </c:pt>
                <c:pt idx="1">
                  <c:v>8</c:v>
                </c:pt>
                <c:pt idx="2">
                  <c:v>15</c:v>
                </c:pt>
                <c:pt idx="3">
                  <c:v>28</c:v>
                </c:pt>
                <c:pt idx="4">
                  <c:v>45</c:v>
                </c:pt>
                <c:pt idx="5">
                  <c:v>60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09600"/>
        <c:axId val="95611520"/>
      </c:scatterChart>
      <c:valAx>
        <c:axId val="9560960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Temperature ( °C)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5611520"/>
        <c:crosses val="autoZero"/>
        <c:crossBetween val="midCat"/>
      </c:valAx>
      <c:valAx>
        <c:axId val="95611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Solute per 100g of H</a:t>
                </a:r>
                <a:r>
                  <a:rPr lang="en-US" sz="1400" baseline="-25000"/>
                  <a:t>2</a:t>
                </a:r>
                <a:r>
                  <a:rPr lang="en-US" sz="1400"/>
                  <a:t>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56096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 smtClean="0"/>
              <a:t>Graph 5: Charles’ Law of H</a:t>
            </a:r>
            <a:r>
              <a:rPr lang="en-US" sz="2800" baseline="-25000" dirty="0" smtClean="0"/>
              <a:t>2</a:t>
            </a:r>
            <a:endParaRPr lang="en-US" sz="2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2511120320486256E-2"/>
          <c:y val="0.14425218017102701"/>
          <c:w val="0.81376161964129479"/>
          <c:h val="0.72789778995016918"/>
        </c:manualLayout>
      </c:layout>
      <c:scatterChart>
        <c:scatterStyle val="smoothMarker"/>
        <c:varyColors val="0"/>
        <c:ser>
          <c:idx val="0"/>
          <c:order val="0"/>
          <c:marker>
            <c:symbol val="square"/>
            <c:size val="5"/>
          </c:marker>
          <c:xVal>
            <c:numRef>
              <c:f>Sheet2!$D$23:$D$26</c:f>
              <c:numCache>
                <c:formatCode>General</c:formatCode>
                <c:ptCount val="4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</c:numCache>
            </c:numRef>
          </c:xVal>
          <c:yVal>
            <c:numRef>
              <c:f>Sheet2!$E$23:$E$26</c:f>
              <c:numCache>
                <c:formatCode>General</c:formatCode>
                <c:ptCount val="4"/>
                <c:pt idx="0">
                  <c:v>2.2400000000000002</c:v>
                </c:pt>
                <c:pt idx="1">
                  <c:v>2.65</c:v>
                </c:pt>
                <c:pt idx="2">
                  <c:v>3.06</c:v>
                </c:pt>
                <c:pt idx="3">
                  <c:v>3.47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641984"/>
        <c:axId val="95643904"/>
      </c:scatterChart>
      <c:valAx>
        <c:axId val="956419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 </a:t>
                </a:r>
                <a:r>
                  <a:rPr lang="en-US" sz="1400" dirty="0" smtClean="0"/>
                  <a:t>Temperature (</a:t>
                </a:r>
                <a:r>
                  <a:rPr lang="en-US" sz="1400" dirty="0" smtClean="0">
                    <a:sym typeface="Symbol"/>
                  </a:rPr>
                  <a:t>C)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5643904"/>
        <c:crosses val="autoZero"/>
        <c:crossBetween val="midCat"/>
      </c:valAx>
      <c:valAx>
        <c:axId val="95643904"/>
        <c:scaling>
          <c:orientation val="minMax"/>
          <c:min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/>
                  <a:t>Volume</a:t>
                </a:r>
                <a:r>
                  <a:rPr lang="en-US" sz="1400" baseline="0" dirty="0" smtClean="0"/>
                  <a:t> (L)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56419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13626-CA50-41FB-A2DB-C4D94AE541B1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E4C88-BC9A-4001-9E3C-10844510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03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AF32C-4AAE-41FB-AD88-9946B8EA15A5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3CB35-CE0E-4C07-9512-075C67F285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050568"/>
              </p:ext>
            </p:extLst>
          </p:nvPr>
        </p:nvGraphicFramePr>
        <p:xfrm>
          <a:off x="300652" y="304800"/>
          <a:ext cx="678594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9013" y="1524000"/>
            <a:ext cx="22780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Independent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Time</a:t>
            </a:r>
          </a:p>
          <a:p>
            <a:r>
              <a:rPr lang="en-US" sz="2800" b="1" dirty="0" smtClean="0"/>
              <a:t>Dependent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Amount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5976610"/>
            <a:ext cx="562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a </a:t>
            </a:r>
            <a:r>
              <a:rPr lang="en-US" sz="2800" b="1" u="sng" dirty="0" smtClean="0"/>
              <a:t>inversely proportional </a:t>
            </a:r>
            <a:r>
              <a:rPr lang="en-US" sz="2800" dirty="0" smtClean="0"/>
              <a:t>graph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9545" y="5453390"/>
            <a:ext cx="7852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A</a:t>
            </a:r>
            <a:r>
              <a:rPr lang="en-US" sz="2800" i="1" dirty="0" smtClean="0"/>
              <a:t>s time progressed, the amount of cesium decreased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687854"/>
              </p:ext>
            </p:extLst>
          </p:nvPr>
        </p:nvGraphicFramePr>
        <p:xfrm>
          <a:off x="228600" y="381000"/>
          <a:ext cx="6705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22018" y="1690255"/>
            <a:ext cx="232198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/>
              <a:t>Independent</a:t>
            </a:r>
            <a:r>
              <a:rPr lang="en-US" sz="2700" dirty="0" smtClean="0"/>
              <a:t>: </a:t>
            </a:r>
          </a:p>
          <a:p>
            <a:r>
              <a:rPr lang="en-US" sz="2700" dirty="0" smtClean="0"/>
              <a:t>Temperature</a:t>
            </a:r>
          </a:p>
          <a:p>
            <a:r>
              <a:rPr lang="en-US" sz="2700" b="1" dirty="0" smtClean="0"/>
              <a:t>Dependent</a:t>
            </a:r>
            <a:r>
              <a:rPr lang="en-US" sz="2700" dirty="0" smtClean="0"/>
              <a:t>: </a:t>
            </a:r>
          </a:p>
          <a:p>
            <a:r>
              <a:rPr lang="en-US" sz="2700" dirty="0" smtClean="0"/>
              <a:t>Solute/Solvent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453390"/>
            <a:ext cx="75071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A</a:t>
            </a:r>
            <a:r>
              <a:rPr lang="en-US" sz="2800" i="1" dirty="0" smtClean="0"/>
              <a:t>s temperature increases, the amount of solute in </a:t>
            </a:r>
          </a:p>
          <a:p>
            <a:r>
              <a:rPr lang="en-US" sz="2800" i="1" dirty="0" smtClean="0"/>
              <a:t>the water increases. </a:t>
            </a:r>
            <a:endParaRPr lang="en-U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5880372"/>
            <a:ext cx="541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a </a:t>
            </a:r>
            <a:r>
              <a:rPr lang="en-US" sz="2800" b="1" u="sng" dirty="0" smtClean="0"/>
              <a:t>directly proportional </a:t>
            </a:r>
            <a:r>
              <a:rPr lang="en-US" sz="2800" dirty="0" smtClean="0"/>
              <a:t>graph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37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547983"/>
              </p:ext>
            </p:extLst>
          </p:nvPr>
        </p:nvGraphicFramePr>
        <p:xfrm>
          <a:off x="304800" y="381000"/>
          <a:ext cx="7315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22018" y="1690255"/>
            <a:ext cx="22060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/>
              <a:t>Independent</a:t>
            </a:r>
            <a:r>
              <a:rPr lang="en-US" sz="2700" dirty="0" smtClean="0"/>
              <a:t>: </a:t>
            </a:r>
          </a:p>
          <a:p>
            <a:r>
              <a:rPr lang="en-US" sz="2700" dirty="0" smtClean="0"/>
              <a:t>Temperature</a:t>
            </a:r>
          </a:p>
          <a:p>
            <a:r>
              <a:rPr lang="en-US" sz="2700" b="1" dirty="0" smtClean="0"/>
              <a:t>Dependent</a:t>
            </a:r>
            <a:r>
              <a:rPr lang="en-US" sz="2700" dirty="0" smtClean="0"/>
              <a:t>: </a:t>
            </a:r>
          </a:p>
          <a:p>
            <a:r>
              <a:rPr lang="en-US" sz="2700" dirty="0" smtClean="0"/>
              <a:t>Volume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453390"/>
            <a:ext cx="81685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A</a:t>
            </a:r>
            <a:r>
              <a:rPr lang="en-US" sz="2800" i="1" dirty="0" smtClean="0"/>
              <a:t>s temperature increases, the volume of hydrogen gas </a:t>
            </a:r>
          </a:p>
          <a:p>
            <a:r>
              <a:rPr lang="en-US" sz="2800" i="1" dirty="0" smtClean="0"/>
              <a:t>increases. 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930443"/>
            <a:ext cx="541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a </a:t>
            </a:r>
            <a:r>
              <a:rPr lang="en-US" sz="2800" b="1" u="sng" dirty="0" smtClean="0"/>
              <a:t>directly proportional </a:t>
            </a:r>
            <a:r>
              <a:rPr lang="en-US" sz="2800" dirty="0" smtClean="0"/>
              <a:t>graph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77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Independent Variable: causes a change</a:t>
            </a:r>
          </a:p>
          <a:p>
            <a:pPr>
              <a:buNone/>
            </a:pPr>
            <a:r>
              <a:rPr lang="en-US" dirty="0" smtClean="0"/>
              <a:t>Dependent Variable: depends on independent</a:t>
            </a:r>
          </a:p>
          <a:p>
            <a:pPr>
              <a:buNone/>
            </a:pPr>
            <a:r>
              <a:rPr lang="en-US" dirty="0" smtClean="0"/>
              <a:t>Ex. Time is always independent…always changes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Speed depends on the time </a:t>
            </a:r>
            <a:r>
              <a:rPr lang="en-US" dirty="0" smtClean="0">
                <a:sym typeface="Symbol"/>
              </a:rPr>
              <a:t> it’s 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X axis : Independent variable</a:t>
            </a:r>
          </a:p>
          <a:p>
            <a:pPr>
              <a:buNone/>
            </a:pPr>
            <a:r>
              <a:rPr lang="en-US" dirty="0" smtClean="0"/>
              <a:t>Y-axis:  Dependent variable</a:t>
            </a:r>
          </a:p>
          <a:p>
            <a:pPr>
              <a:buNone/>
            </a:pPr>
            <a:r>
              <a:rPr lang="en-US" dirty="0" smtClean="0"/>
              <a:t>Slope:  Rise/Run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934200" cy="411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Graph 1: Density of Magnesium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1219200"/>
            <a:ext cx="327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Y=</a:t>
            </a:r>
            <a:r>
              <a:rPr lang="en-US" sz="2400" b="1" dirty="0" err="1" smtClean="0"/>
              <a:t>mx+b</a:t>
            </a:r>
            <a:endParaRPr lang="en-US" sz="2400" b="1" dirty="0" smtClean="0"/>
          </a:p>
          <a:p>
            <a:r>
              <a:rPr lang="en-US" sz="2400" b="1" dirty="0" smtClean="0"/>
              <a:t>Slope is: </a:t>
            </a:r>
          </a:p>
          <a:p>
            <a:r>
              <a:rPr lang="en-US" sz="2800" dirty="0" smtClean="0"/>
              <a:t>m =</a:t>
            </a:r>
            <a:r>
              <a:rPr lang="en-US" sz="2800" u="sng" dirty="0" smtClean="0"/>
              <a:t>y</a:t>
            </a:r>
            <a:r>
              <a:rPr lang="en-US" sz="2800" u="sng" baseline="-25000" dirty="0" smtClean="0"/>
              <a:t>2</a:t>
            </a:r>
            <a:r>
              <a:rPr lang="en-US" sz="2800" u="sng" dirty="0" smtClean="0"/>
              <a:t>-y</a:t>
            </a:r>
            <a:r>
              <a:rPr lang="en-US" sz="2800" u="sng" baseline="-25000" dirty="0" smtClean="0"/>
              <a:t>1= </a:t>
            </a:r>
            <a:r>
              <a:rPr lang="en-US" sz="2800" u="sng" baseline="-25000" dirty="0" smtClean="0"/>
              <a:t>51-17 </a:t>
            </a:r>
            <a:r>
              <a:rPr lang="en-US" sz="2800" baseline="-25000" dirty="0" smtClean="0"/>
              <a:t>= </a:t>
            </a:r>
            <a:r>
              <a:rPr lang="en-US" sz="2800" baseline="-25000" dirty="0" smtClean="0"/>
              <a:t>1.7</a:t>
            </a:r>
            <a:endParaRPr lang="en-US" sz="2800" dirty="0" smtClean="0"/>
          </a:p>
          <a:p>
            <a:r>
              <a:rPr lang="en-US" sz="2800" dirty="0" smtClean="0"/>
              <a:t>      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-x</a:t>
            </a:r>
            <a:r>
              <a:rPr lang="en-US" sz="2800" baseline="-25000" dirty="0" smtClean="0"/>
              <a:t>1    </a:t>
            </a:r>
            <a:r>
              <a:rPr lang="en-US" sz="2800" baseline="-25000" dirty="0" smtClean="0"/>
              <a:t>30-10</a:t>
            </a:r>
            <a:endParaRPr lang="en-US" sz="2800" dirty="0" smtClean="0"/>
          </a:p>
          <a:p>
            <a:r>
              <a:rPr lang="en-US" sz="2400" b="1" dirty="0" smtClean="0"/>
              <a:t>Independent: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Volume</a:t>
            </a:r>
          </a:p>
          <a:p>
            <a:r>
              <a:rPr lang="en-US" sz="2400" b="1" dirty="0" smtClean="0"/>
              <a:t>Dependent: </a:t>
            </a:r>
          </a:p>
          <a:p>
            <a:r>
              <a:rPr lang="en-US" sz="2400" dirty="0" smtClean="0"/>
              <a:t>Mass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4102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Observations: </a:t>
            </a:r>
            <a:r>
              <a:rPr lang="en-US" sz="2400" dirty="0" smtClean="0"/>
              <a:t>as the volume of the magnesium increased, the mass of magnesium also increased.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292115"/>
              </p:ext>
            </p:extLst>
          </p:nvPr>
        </p:nvGraphicFramePr>
        <p:xfrm>
          <a:off x="304800" y="914400"/>
          <a:ext cx="5867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543115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2: Boyle’s Law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1981200"/>
            <a:ext cx="33514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Independent</a:t>
            </a:r>
            <a:r>
              <a:rPr lang="en-US" sz="2800" dirty="0" smtClean="0"/>
              <a:t>: Pressure</a:t>
            </a:r>
          </a:p>
          <a:p>
            <a:r>
              <a:rPr lang="en-US" sz="2800" b="1" dirty="0" smtClean="0"/>
              <a:t>Dependent: </a:t>
            </a:r>
          </a:p>
          <a:p>
            <a:r>
              <a:rPr lang="en-US" sz="2800" dirty="0" smtClean="0"/>
              <a:t>Volume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5626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Observations: </a:t>
            </a:r>
            <a:r>
              <a:rPr lang="en-US" sz="2400" dirty="0" smtClean="0"/>
              <a:t>as the pressure increased the volume of the gas decreased.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68825"/>
              </p:ext>
            </p:extLst>
          </p:nvPr>
        </p:nvGraphicFramePr>
        <p:xfrm>
          <a:off x="76200" y="838200"/>
          <a:ext cx="6477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 </a:t>
            </a:r>
            <a:r>
              <a:rPr lang="en-US" sz="4000" dirty="0" smtClean="0"/>
              <a:t>What are differences in graph 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1: is a direct relationship</a:t>
            </a:r>
          </a:p>
          <a:p>
            <a:pPr>
              <a:buNone/>
            </a:pPr>
            <a:r>
              <a:rPr lang="en-US" dirty="0" smtClean="0"/>
              <a:t>Graph 2: is a opposite (inverse) relationship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Graph 1 is…..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91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Directly Proportional 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058715"/>
              </p:ext>
            </p:extLst>
          </p:nvPr>
        </p:nvGraphicFramePr>
        <p:xfrm>
          <a:off x="1828800" y="1897797"/>
          <a:ext cx="5867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10668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One variable goes up the other variable goes up and vice versa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Graph 2 is ….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Inversely Proportional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225008"/>
              </p:ext>
            </p:extLst>
          </p:nvPr>
        </p:nvGraphicFramePr>
        <p:xfrm>
          <a:off x="2286000" y="1752600"/>
          <a:ext cx="6477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10668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One variable goes up the other variable goes down and vice versa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328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Graphing Data</vt:lpstr>
      <vt:lpstr>Variables</vt:lpstr>
      <vt:lpstr>PowerPoint Presentation</vt:lpstr>
      <vt:lpstr>Graph 1: Density of Magnesium</vt:lpstr>
      <vt:lpstr>Graph 2: Boyle’s Law</vt:lpstr>
      <vt:lpstr>Conclusion: What are differences in graph  1 &amp; 2</vt:lpstr>
      <vt:lpstr>Graph 1 is…..</vt:lpstr>
      <vt:lpstr>Graph 2 is ….</vt:lpstr>
      <vt:lpstr>Practice</vt:lpstr>
      <vt:lpstr>PowerPoint Presentation</vt:lpstr>
      <vt:lpstr>PowerPoint Presentation</vt:lpstr>
      <vt:lpstr>PowerPoint Presentation</vt:lpstr>
    </vt:vector>
  </TitlesOfParts>
  <Company>Virginia Beach City 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Data</dc:title>
  <dc:creator>lenewsha</dc:creator>
  <cp:lastModifiedBy>Laura E. Newsham</cp:lastModifiedBy>
  <cp:revision>15</cp:revision>
  <cp:lastPrinted>2013-09-23T11:16:21Z</cp:lastPrinted>
  <dcterms:created xsi:type="dcterms:W3CDTF">2012-09-13T13:38:07Z</dcterms:created>
  <dcterms:modified xsi:type="dcterms:W3CDTF">2013-09-24T11:20:04Z</dcterms:modified>
</cp:coreProperties>
</file>