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60" r:id="rId3"/>
    <p:sldId id="274" r:id="rId4"/>
    <p:sldId id="275" r:id="rId5"/>
    <p:sldId id="261" r:id="rId6"/>
    <p:sldId id="267" r:id="rId7"/>
    <p:sldId id="271" r:id="rId8"/>
    <p:sldId id="264" r:id="rId9"/>
    <p:sldId id="268" r:id="rId10"/>
    <p:sldId id="263" r:id="rId11"/>
    <p:sldId id="265" r:id="rId12"/>
    <p:sldId id="266" r:id="rId13"/>
    <p:sldId id="270" r:id="rId14"/>
    <p:sldId id="262" r:id="rId15"/>
    <p:sldId id="272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AF4AC0C-CE2F-45A9-8FDB-7A076E107A8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4BEC91-5DB5-4C3B-9580-1BF54A722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oLPBnhOCj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llustration of the molecules within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788" y="-2582863"/>
            <a:ext cx="538162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92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5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990600"/>
          </a:xfrm>
        </p:spPr>
        <p:txBody>
          <a:bodyPr/>
          <a:lstStyle/>
          <a:p>
            <a:r>
              <a:rPr lang="en-US" b="1" dirty="0" smtClean="0"/>
              <a:t>Diffusion &amp; Effusion</a:t>
            </a:r>
            <a:endParaRPr lang="en-US" b="1" dirty="0"/>
          </a:p>
        </p:txBody>
      </p:sp>
      <p:pic>
        <p:nvPicPr>
          <p:cNvPr id="3074" name="Picture 2" descr="http://chemwiki.ucdavis.edu/@api/deki/files/4260/=WOOORRRKKKK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429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953536"/>
          </a:xfrm>
        </p:spPr>
        <p:txBody>
          <a:bodyPr/>
          <a:lstStyle/>
          <a:p>
            <a:r>
              <a:rPr lang="en-US" b="1" dirty="0" smtClean="0"/>
              <a:t>Diffusion </a:t>
            </a:r>
            <a:r>
              <a:rPr lang="en-US" b="1" dirty="0" err="1" smtClean="0"/>
              <a:t>vs</a:t>
            </a:r>
            <a:r>
              <a:rPr lang="en-US" b="1" dirty="0" smtClean="0"/>
              <a:t> Effusion </a:t>
            </a:r>
            <a:endParaRPr lang="en-US" b="1" dirty="0"/>
          </a:p>
        </p:txBody>
      </p:sp>
      <p:pic>
        <p:nvPicPr>
          <p:cNvPr id="2050" name="Picture 2" descr="http://vonchy.buksna.net/wp-content/uploads/2010/11/diffusion-effusion-proces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553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Effusion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67600" cy="16039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/>
              <a:t>if hole is small enough &amp; gas particles big enough no effusion occurs. </a:t>
            </a:r>
          </a:p>
        </p:txBody>
      </p:sp>
    </p:spTree>
    <p:extLst>
      <p:ext uri="{BB962C8B-B14F-4D97-AF65-F5344CB8AC3E}">
        <p14:creationId xmlns:p14="http://schemas.microsoft.com/office/powerpoint/2010/main" val="18216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Effusion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67600" cy="16039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 smtClean="0"/>
              <a:t>What are some examples of effusion? </a:t>
            </a:r>
            <a:r>
              <a:rPr lang="en-US" sz="2800" dirty="0"/>
              <a:t>	</a:t>
            </a:r>
          </a:p>
          <a:p>
            <a:pPr marL="6858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95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Graham’s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135009" cy="4689629"/>
          </a:xfrm>
        </p:spPr>
        <p:txBody>
          <a:bodyPr/>
          <a:lstStyle/>
          <a:p>
            <a:pPr marL="68580" indent="0">
              <a:buNone/>
            </a:pPr>
            <a:r>
              <a:rPr lang="en-US" sz="2800" b="1" dirty="0"/>
              <a:t>Rate of </a:t>
            </a:r>
            <a:r>
              <a:rPr lang="en-US" sz="2800" b="1" dirty="0" smtClean="0"/>
              <a:t>Diffusion/Effusion </a:t>
            </a:r>
            <a:r>
              <a:rPr lang="en-US" sz="2800" dirty="0" smtClean="0"/>
              <a:t>: lighter gases move faster 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Rate</a:t>
            </a:r>
            <a:r>
              <a:rPr lang="en-US" dirty="0"/>
              <a:t>: speed, distance per time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Graham’s Law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3105835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http://www.youtube.com/watch?v=_</a:t>
            </a:r>
            <a:r>
              <a:rPr lang="en-US" dirty="0" smtClean="0">
                <a:hlinkClick r:id="rId2"/>
              </a:rPr>
              <a:t>oLPBnhOCjM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024744" cy="914400"/>
          </a:xfrm>
        </p:spPr>
        <p:txBody>
          <a:bodyPr/>
          <a:lstStyle/>
          <a:p>
            <a:r>
              <a:rPr lang="en-US" b="1" dirty="0" smtClean="0"/>
              <a:t>Applying Graham’s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15200" cy="4308629"/>
          </a:xfrm>
        </p:spPr>
        <p:txBody>
          <a:bodyPr/>
          <a:lstStyle/>
          <a:p>
            <a:pPr marL="582930" lvl="0" indent="-514350">
              <a:buAutoNum type="arabicPeriod"/>
            </a:pPr>
            <a:r>
              <a:rPr lang="en-US" sz="2800" dirty="0" smtClean="0"/>
              <a:t>Which </a:t>
            </a:r>
            <a:r>
              <a:rPr lang="en-US" sz="2800" dirty="0"/>
              <a:t>gas effuses faster, NH</a:t>
            </a:r>
            <a:r>
              <a:rPr lang="en-US" sz="2800" baseline="-25000" dirty="0"/>
              <a:t>3</a:t>
            </a:r>
            <a:r>
              <a:rPr lang="en-US" sz="2800" dirty="0"/>
              <a:t> or CCl</a:t>
            </a:r>
            <a:r>
              <a:rPr lang="en-US" sz="2800" baseline="-25000" dirty="0"/>
              <a:t>4</a:t>
            </a:r>
            <a:r>
              <a:rPr lang="en-US" sz="2800" dirty="0"/>
              <a:t>? </a:t>
            </a:r>
            <a:endParaRPr lang="en-US" sz="2800" dirty="0" smtClean="0"/>
          </a:p>
          <a:p>
            <a:pPr marL="525780" indent="-457200">
              <a:buFont typeface="Wingdings 2" pitchFamily="18" charset="2"/>
              <a:buAutoNum type="arabicPeriod"/>
            </a:pPr>
            <a:r>
              <a:rPr lang="en-US" sz="2800" dirty="0"/>
              <a:t>Which gas effuses faster,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dirty="0" smtClean="0"/>
              <a:t>NF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? </a:t>
            </a:r>
            <a:endParaRPr lang="en-US" sz="2800" dirty="0"/>
          </a:p>
          <a:p>
            <a:pPr marL="525780" lvl="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Dalton’s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384829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4000" b="1" dirty="0" err="1"/>
              <a:t>P</a:t>
            </a:r>
            <a:r>
              <a:rPr lang="en-US" sz="4000" b="1" baseline="-25000" dirty="0" err="1"/>
              <a:t>t</a:t>
            </a:r>
            <a:r>
              <a:rPr lang="en-US" sz="4000" b="1" dirty="0"/>
              <a:t> = P</a:t>
            </a:r>
            <a:r>
              <a:rPr lang="en-US" sz="4000" b="1" baseline="-25000" dirty="0"/>
              <a:t>1</a:t>
            </a:r>
            <a:r>
              <a:rPr lang="en-US" sz="4000" b="1" dirty="0"/>
              <a:t>+P</a:t>
            </a:r>
            <a:r>
              <a:rPr lang="en-US" sz="4000" b="1" baseline="-25000" dirty="0"/>
              <a:t>2</a:t>
            </a:r>
            <a:r>
              <a:rPr lang="en-US" sz="4000" b="1" dirty="0"/>
              <a:t>+P</a:t>
            </a:r>
            <a:r>
              <a:rPr lang="en-US" sz="4000" b="1" baseline="-25000" dirty="0"/>
              <a:t>3</a:t>
            </a:r>
            <a:r>
              <a:rPr lang="en-US" sz="4000" b="1" dirty="0"/>
              <a:t>+ </a:t>
            </a:r>
            <a:r>
              <a:rPr lang="en-US" sz="4000" b="1" dirty="0" smtClean="0"/>
              <a:t>….. </a:t>
            </a:r>
          </a:p>
          <a:p>
            <a:pPr marL="6858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( </a:t>
            </a:r>
            <a:r>
              <a:rPr lang="en-US" b="1" dirty="0"/>
              <a:t>@ constant V &amp; T) </a:t>
            </a:r>
            <a:endParaRPr lang="en-US" dirty="0"/>
          </a:p>
        </p:txBody>
      </p:sp>
      <p:pic>
        <p:nvPicPr>
          <p:cNvPr id="1026" name="Picture 2" descr="illustration of the molecules within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788" y="-2582863"/>
            <a:ext cx="538162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lustration of the molecules within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788" y="-2582863"/>
            <a:ext cx="538162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534400" cy="67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4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Dalton’s Law-Example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38482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/>
              <a:t>Air contains 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</a:t>
            </a:r>
            <a:r>
              <a:rPr lang="en-US" sz="2800" dirty="0"/>
              <a:t>and trace amounts of other gases. What is the partial pressure of oxygen (</a:t>
            </a:r>
            <a:r>
              <a:rPr lang="en-US" sz="2800" dirty="0" err="1"/>
              <a:t>P</a:t>
            </a:r>
            <a:r>
              <a:rPr lang="en-US" sz="2800" baseline="-25000" dirty="0" err="1"/>
              <a:t>Oxygen</a:t>
            </a:r>
            <a:r>
              <a:rPr lang="en-US" sz="2800" dirty="0"/>
              <a:t>) at sea level, if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pressures </a:t>
            </a:r>
            <a:r>
              <a:rPr lang="en-US" sz="2800" dirty="0"/>
              <a:t>are 79.10 </a:t>
            </a:r>
            <a:r>
              <a:rPr lang="en-US" sz="2800" dirty="0" err="1"/>
              <a:t>kPa</a:t>
            </a:r>
            <a:r>
              <a:rPr lang="en-US" sz="2800" dirty="0"/>
              <a:t>, 0.94 </a:t>
            </a:r>
            <a:r>
              <a:rPr lang="en-US" sz="2800" dirty="0" err="1"/>
              <a:t>kPa</a:t>
            </a:r>
            <a:r>
              <a:rPr lang="en-US" sz="2800" dirty="0"/>
              <a:t>, respectively? </a:t>
            </a:r>
          </a:p>
        </p:txBody>
      </p:sp>
    </p:spTree>
    <p:extLst>
      <p:ext uri="{BB962C8B-B14F-4D97-AF65-F5344CB8AC3E}">
        <p14:creationId xmlns:p14="http://schemas.microsoft.com/office/powerpoint/2010/main" val="22154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990600"/>
          </a:xfrm>
        </p:spPr>
        <p:txBody>
          <a:bodyPr/>
          <a:lstStyle/>
          <a:p>
            <a:r>
              <a:rPr lang="en-US" b="1" dirty="0" smtClean="0"/>
              <a:t>Diffusion</a:t>
            </a:r>
            <a:endParaRPr lang="en-US" b="1" dirty="0"/>
          </a:p>
        </p:txBody>
      </p:sp>
      <p:pic>
        <p:nvPicPr>
          <p:cNvPr id="4098" name="Picture 2" descr="http://www.bbc.co.uk/ks3bitesize/science/images/diffus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45708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2380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2400" dirty="0"/>
              <a:t>spreading of gas; gas particles move from areas of great concentration to areas with lower concentration until uniform. </a:t>
            </a:r>
          </a:p>
        </p:txBody>
      </p:sp>
    </p:spTree>
    <p:extLst>
      <p:ext uri="{BB962C8B-B14F-4D97-AF65-F5344CB8AC3E}">
        <p14:creationId xmlns:p14="http://schemas.microsoft.com/office/powerpoint/2010/main" val="4230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838200"/>
          </a:xfrm>
        </p:spPr>
        <p:txBody>
          <a:bodyPr/>
          <a:lstStyle/>
          <a:p>
            <a:r>
              <a:rPr lang="en-US" b="1" dirty="0" smtClean="0"/>
              <a:t>Diffusion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What are some examples of diffusion?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24744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Effusion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215452"/>
            <a:ext cx="7467600" cy="1219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/>
              <a:t>gas escapes a container through tiny holes or pores of </a:t>
            </a:r>
            <a:r>
              <a:rPr lang="en-US" sz="2800" dirty="0" smtClean="0"/>
              <a:t>a </a:t>
            </a:r>
            <a:r>
              <a:rPr lang="en-US" sz="2800" dirty="0"/>
              <a:t>container. </a:t>
            </a:r>
          </a:p>
        </p:txBody>
      </p:sp>
      <p:pic>
        <p:nvPicPr>
          <p:cNvPr id="1030" name="Picture 6" descr="http://chemwiki.ucdavis.edu/@api/deki/files/4262/=SLOWEDEFFUS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3429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24744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Effusion</a:t>
            </a:r>
            <a:endParaRPr lang="en-US" b="1" dirty="0"/>
          </a:p>
        </p:txBody>
      </p:sp>
      <p:pic>
        <p:nvPicPr>
          <p:cNvPr id="6" name="Picture 4" descr="http://www.marshallschool.net/school/cours/course/dvosen/hchem/Files/Chp5/GasScans/EF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4102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537</TotalTime>
  <Words>178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PowerPoint Presentation</vt:lpstr>
      <vt:lpstr>Dalton’s Law</vt:lpstr>
      <vt:lpstr>PowerPoint Presentation</vt:lpstr>
      <vt:lpstr>PowerPoint Presentation</vt:lpstr>
      <vt:lpstr>Dalton’s Law-Example</vt:lpstr>
      <vt:lpstr>Diffusion</vt:lpstr>
      <vt:lpstr>Diffusion</vt:lpstr>
      <vt:lpstr>Effusion</vt:lpstr>
      <vt:lpstr>Effusion</vt:lpstr>
      <vt:lpstr>Diffusion &amp; Effusion</vt:lpstr>
      <vt:lpstr>Diffusion vs Effusion </vt:lpstr>
      <vt:lpstr>Effusion</vt:lpstr>
      <vt:lpstr>Effusion</vt:lpstr>
      <vt:lpstr>Graham’s Law</vt:lpstr>
      <vt:lpstr>Graham’s Law</vt:lpstr>
      <vt:lpstr>Applying Graham’s Law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7.1</dc:title>
  <dc:creator>Laura</dc:creator>
  <cp:lastModifiedBy>Laura E. Newsham</cp:lastModifiedBy>
  <cp:revision>19</cp:revision>
  <dcterms:created xsi:type="dcterms:W3CDTF">2012-02-29T02:25:56Z</dcterms:created>
  <dcterms:modified xsi:type="dcterms:W3CDTF">2013-03-25T16:49:14Z</dcterms:modified>
</cp:coreProperties>
</file>